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0"/>
  </p:notesMasterIdLst>
  <p:sldIdLst>
    <p:sldId id="859" r:id="rId2"/>
    <p:sldId id="1009" r:id="rId3"/>
    <p:sldId id="1010" r:id="rId4"/>
    <p:sldId id="1013" r:id="rId5"/>
    <p:sldId id="1015" r:id="rId6"/>
    <p:sldId id="1016" r:id="rId7"/>
    <p:sldId id="1017" r:id="rId8"/>
    <p:sldId id="1018" r:id="rId9"/>
    <p:sldId id="1042" r:id="rId10"/>
    <p:sldId id="1019" r:id="rId11"/>
    <p:sldId id="1020" r:id="rId12"/>
    <p:sldId id="1043" r:id="rId13"/>
    <p:sldId id="1022" r:id="rId14"/>
    <p:sldId id="1023" r:id="rId15"/>
    <p:sldId id="1048" r:id="rId16"/>
    <p:sldId id="1025" r:id="rId17"/>
    <p:sldId id="1026" r:id="rId18"/>
    <p:sldId id="1046" r:id="rId19"/>
    <p:sldId id="1028" r:id="rId20"/>
    <p:sldId id="1030" r:id="rId21"/>
    <p:sldId id="1032" r:id="rId22"/>
    <p:sldId id="1034" r:id="rId23"/>
    <p:sldId id="1014" r:id="rId24"/>
    <p:sldId id="1036" r:id="rId25"/>
    <p:sldId id="1038" r:id="rId26"/>
    <p:sldId id="1047" r:id="rId27"/>
    <p:sldId id="1040" r:id="rId28"/>
    <p:sldId id="1041" r:id="rId2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028C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647336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1302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第六单元提优测评卷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What’s the weather like in Toronto today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？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Cloudy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Sunny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Rainy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Can Tom read books at home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？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Yes,she can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	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Yes,he can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	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No,he 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can’t</a:t>
            </a:r>
            <a:endParaRPr lang="en-US" altLang="zh-CN" smtClean="0">
              <a:solidFill>
                <a:srgbClr val="000000"/>
              </a:solidFill>
              <a:latin typeface="宋体"/>
              <a:cs typeface="Times New Roman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0630" y="83671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C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19164" y="213285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7362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 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What is John doing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？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Reading a book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	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　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Watching TV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	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Doing his homework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　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writes the letter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Alice	B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John	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Tom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26654" y="90872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70334" y="342900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518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1710690" algn="l"/>
                <a:tab pos="3274695" algn="l"/>
              </a:tabLst>
            </a:pPr>
            <a:r>
              <a:rPr lang="zh-CN" altLang="zh-CN" smtClean="0">
                <a:solidFill>
                  <a:srgbClr val="00AEEF"/>
                </a:solidFill>
                <a:ea typeface="黑体"/>
                <a:cs typeface="Times New Roman"/>
              </a:rPr>
              <a:t>笔试</a:t>
            </a:r>
            <a:r>
              <a:rPr lang="zh-CN" altLang="zh-CN">
                <a:solidFill>
                  <a:srgbClr val="00AEEF"/>
                </a:solidFill>
                <a:ea typeface="黑体"/>
                <a:cs typeface="Times New Roman"/>
              </a:rPr>
              <a:t>部分</a:t>
            </a:r>
            <a:r>
              <a:rPr lang="zh-CN" altLang="zh-CN">
                <a:solidFill>
                  <a:srgbClr val="00AEEF"/>
                </a:solidFill>
                <a:cs typeface="Times New Roman"/>
              </a:rPr>
              <a:t>（</a:t>
            </a:r>
            <a:r>
              <a:rPr lang="en-US" altLang="zh-CN">
                <a:solidFill>
                  <a:srgbClr val="00AEEF"/>
                </a:solidFill>
                <a:cs typeface="Times New Roman"/>
              </a:rPr>
              <a:t>60</a:t>
            </a:r>
            <a:r>
              <a:rPr lang="zh-CN" altLang="zh-CN">
                <a:solidFill>
                  <a:srgbClr val="00AEEF"/>
                </a:solidFill>
                <a:ea typeface="楷体"/>
                <a:cs typeface="Times New Roman"/>
              </a:rPr>
              <a:t>分</a:t>
            </a:r>
            <a:r>
              <a:rPr lang="zh-CN" altLang="zh-CN">
                <a:solidFill>
                  <a:srgbClr val="00AEEF"/>
                </a:solidFill>
                <a:cs typeface="Times New Roman"/>
              </a:rPr>
              <a:t>）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五、选出与所给例词画线部分发音相同的一项。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5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分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n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a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me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m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a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t	B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h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a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ppy	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c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a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ke</a:t>
            </a:r>
          </a:p>
          <a:p>
            <a:pPr lvl="0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b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e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d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W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e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dnesday	B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sh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e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h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e</a:t>
            </a:r>
            <a:endParaRPr lang="en-US" altLang="zh-CN" sz="1400">
              <a:solidFill>
                <a:srgbClr val="000000"/>
              </a:solidFill>
              <a:cs typeface="Times New Roman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f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a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ce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th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a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nk	B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m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a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ke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	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c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a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tch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0630" y="213285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Times New Roman"/>
                <a:ea typeface="宋体"/>
                <a:cs typeface="Times New Roman"/>
              </a:rPr>
              <a:t>C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67190" y="336911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Times New Roman"/>
                <a:ea typeface="宋体"/>
                <a:cs typeface="Times New Roman"/>
              </a:rPr>
              <a:t>A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47388" y="4711045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Times New Roman"/>
                <a:ea typeface="宋体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7073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 （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e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gg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g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e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t	B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m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e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b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e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t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e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n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w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e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y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e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llow	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s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ee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82638" y="83671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Times New Roman"/>
                <a:ea typeface="宋体"/>
              </a:rPr>
              <a:t>A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964222" y="215638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Times New Roman"/>
                <a:ea typeface="宋体"/>
                <a:cs typeface="Times New Roman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4506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黑体"/>
                <a:cs typeface="Times New Roman"/>
              </a:rPr>
              <a:t>六</a:t>
            </a:r>
            <a:r>
              <a:rPr lang="zh-CN" altLang="zh-CN" dirty="0">
                <a:solidFill>
                  <a:srgbClr val="000000"/>
                </a:solidFill>
                <a:ea typeface="黑体"/>
                <a:cs typeface="Times New Roman"/>
              </a:rPr>
              <a:t>、将下列活动与天气信息匹配</a:t>
            </a:r>
            <a:r>
              <a:rPr lang="zh-CN" altLang="zh-CN" dirty="0">
                <a:solidFill>
                  <a:srgbClr val="000000"/>
                </a:solidFill>
                <a:cs typeface="Times New Roman"/>
              </a:rPr>
              <a:t>，</a:t>
            </a:r>
            <a:r>
              <a:rPr lang="zh-CN" altLang="zh-CN" dirty="0">
                <a:solidFill>
                  <a:srgbClr val="000000"/>
                </a:solidFill>
                <a:ea typeface="黑体"/>
                <a:cs typeface="Times New Roman"/>
              </a:rPr>
              <a:t>把字母填在括号内。</a:t>
            </a:r>
            <a:r>
              <a:rPr lang="zh-CN" altLang="zh-CN" dirty="0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 dirty="0">
                <a:solidFill>
                  <a:srgbClr val="000000"/>
                </a:solidFill>
                <a:cs typeface="Times New Roman"/>
              </a:rPr>
              <a:t>5</a:t>
            </a:r>
            <a:r>
              <a:rPr lang="zh-CN" altLang="zh-CN" dirty="0">
                <a:solidFill>
                  <a:srgbClr val="000000"/>
                </a:solidFill>
                <a:ea typeface="楷体"/>
                <a:cs typeface="Times New Roman"/>
              </a:rPr>
              <a:t>分</a:t>
            </a:r>
            <a:r>
              <a:rPr lang="zh-CN" altLang="zh-CN" dirty="0" smtClean="0">
                <a:solidFill>
                  <a:srgbClr val="000000"/>
                </a:solidFill>
                <a:cs typeface="Times New Roman"/>
              </a:rPr>
              <a:t>）</a:t>
            </a:r>
            <a:endParaRPr lang="zh-CN" altLang="zh-CN" sz="1400" dirty="0" smtClean="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076325" algn="l"/>
                <a:tab pos="1709738" algn="l"/>
                <a:tab pos="4230688" algn="l"/>
                <a:tab pos="6750050" algn="l"/>
              </a:tabLst>
            </a:pPr>
            <a:endParaRPr lang="en-US" altLang="zh-CN" dirty="0" smtClean="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076325" algn="l"/>
                <a:tab pos="1709738" algn="l"/>
                <a:tab pos="4230688" algn="l"/>
                <a:tab pos="6750050" algn="l"/>
              </a:tabLst>
            </a:pPr>
            <a:endParaRPr lang="en-US" altLang="zh-CN" dirty="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076325" algn="l"/>
                <a:tab pos="1709738" algn="l"/>
                <a:tab pos="4230688" algn="l"/>
                <a:tab pos="675005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cs typeface="Times New Roman"/>
              </a:rPr>
              <a:t>A</a:t>
            </a:r>
            <a:r>
              <a:rPr lang="en-US" altLang="zh-CN" dirty="0" err="1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cs typeface="Times New Roman"/>
              </a:rPr>
              <a:t>hot</a:t>
            </a:r>
            <a:r>
              <a:rPr lang="en-US" altLang="zh-CN" dirty="0" smtClean="0">
                <a:solidFill>
                  <a:srgbClr val="000000"/>
                </a:solidFill>
                <a:cs typeface="Times New Roman"/>
              </a:rPr>
              <a:t> 35</a:t>
            </a:r>
            <a:r>
              <a:rPr lang="en-US" altLang="zh-CN" dirty="0" smtClean="0">
                <a:solidFill>
                  <a:srgbClr val="000000"/>
                </a:solidFill>
                <a:latin typeface="+mn-ea"/>
                <a:cs typeface="Times New Roman"/>
              </a:rPr>
              <a:t>℃</a:t>
            </a:r>
            <a:r>
              <a:rPr lang="zh-CN" altLang="zh-CN" dirty="0" smtClean="0">
                <a:solidFill>
                  <a:srgbClr val="000000"/>
                </a:solidFill>
                <a:cs typeface="Times New Roman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cs typeface="Times New Roman"/>
              </a:rPr>
              <a:t>     </a:t>
            </a:r>
            <a:r>
              <a:rPr lang="en-US" altLang="zh-CN" dirty="0" err="1" smtClean="0">
                <a:solidFill>
                  <a:srgbClr val="000000"/>
                </a:solidFill>
                <a:cs typeface="Times New Roman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cs typeface="Times New Roman"/>
              </a:rPr>
              <a:t>cold</a:t>
            </a:r>
            <a:r>
              <a:rPr lang="en-US" altLang="zh-CN" dirty="0" smtClean="0">
                <a:solidFill>
                  <a:srgbClr val="000000"/>
                </a:solidFill>
                <a:cs typeface="Times New Roman"/>
              </a:rPr>
              <a:t> </a:t>
            </a:r>
            <a:r>
              <a:rPr lang="zh-CN" altLang="zh-CN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dirty="0" smtClean="0">
                <a:solidFill>
                  <a:srgbClr val="000000"/>
                </a:solidFill>
                <a:cs typeface="Times New Roman"/>
              </a:rPr>
              <a:t>2</a:t>
            </a:r>
            <a:r>
              <a:rPr lang="en-US" altLang="zh-CN" dirty="0" smtClean="0">
                <a:solidFill>
                  <a:srgbClr val="000000"/>
                </a:solidFill>
                <a:latin typeface="+mn-ea"/>
                <a:cs typeface="Times New Roman"/>
              </a:rPr>
              <a:t>℃</a:t>
            </a:r>
            <a:r>
              <a:rPr lang="zh-CN" altLang="zh-CN" dirty="0" smtClean="0">
                <a:solidFill>
                  <a:srgbClr val="000000"/>
                </a:solidFill>
                <a:cs typeface="Times New Roman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cs typeface="Times New Roman"/>
              </a:rPr>
              <a:t>       </a:t>
            </a:r>
            <a:r>
              <a:rPr lang="en-US" altLang="zh-CN" dirty="0" err="1" smtClean="0">
                <a:solidFill>
                  <a:srgbClr val="000000"/>
                </a:solidFill>
                <a:cs typeface="Times New Roman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cs typeface="Times New Roman"/>
              </a:rPr>
              <a:t>rainy</a:t>
            </a:r>
            <a:r>
              <a:rPr lang="en-US" altLang="zh-CN" dirty="0" smtClean="0">
                <a:solidFill>
                  <a:srgbClr val="000000"/>
                </a:solidFill>
                <a:cs typeface="Times New Roman"/>
              </a:rPr>
              <a:t> 20</a:t>
            </a:r>
            <a:r>
              <a:rPr lang="en-US" altLang="zh-CN" dirty="0" smtClean="0">
                <a:solidFill>
                  <a:srgbClr val="000000"/>
                </a:solidFill>
                <a:latin typeface="+mn-ea"/>
                <a:cs typeface="Times New Roman"/>
              </a:rPr>
              <a:t>℃</a:t>
            </a:r>
            <a:endParaRPr lang="zh-CN" altLang="zh-CN" sz="1400" dirty="0" smtClean="0">
              <a:solidFill>
                <a:srgbClr val="000000"/>
              </a:solidFill>
              <a:latin typeface="+mn-ea"/>
              <a:cs typeface="Times New Roman"/>
            </a:endParaRPr>
          </a:p>
          <a:p>
            <a:pPr indent="806450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endParaRPr lang="en-US" altLang="zh-CN" dirty="0" smtClean="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endParaRPr lang="en-US" altLang="zh-CN" dirty="0" smtClean="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cs typeface="Times New Roman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cs typeface="Times New Roman"/>
              </a:rPr>
              <a:t>warm</a:t>
            </a:r>
            <a:r>
              <a:rPr lang="en-US" altLang="zh-CN" dirty="0" smtClean="0">
                <a:solidFill>
                  <a:srgbClr val="000000"/>
                </a:solidFill>
                <a:cs typeface="Times New Roman"/>
              </a:rPr>
              <a:t> 20</a:t>
            </a:r>
            <a:r>
              <a:rPr lang="en-US" altLang="zh-CN" dirty="0" smtClean="0">
                <a:solidFill>
                  <a:srgbClr val="000000"/>
                </a:solidFill>
                <a:latin typeface="+mn-ea"/>
                <a:cs typeface="Times New Roman"/>
              </a:rPr>
              <a:t>℃</a:t>
            </a:r>
            <a:r>
              <a:rPr lang="zh-CN" altLang="zh-CN" dirty="0" smtClean="0">
                <a:solidFill>
                  <a:srgbClr val="000000"/>
                </a:solidFill>
                <a:cs typeface="Times New Roman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cs typeface="Times New Roman"/>
              </a:rPr>
              <a:t>  </a:t>
            </a:r>
            <a:r>
              <a:rPr lang="en-US" altLang="zh-CN" dirty="0" err="1" smtClean="0">
                <a:solidFill>
                  <a:srgbClr val="000000"/>
                </a:solidFill>
                <a:cs typeface="Times New Roman"/>
              </a:rPr>
              <a:t>E</a:t>
            </a:r>
            <a:r>
              <a:rPr lang="en-US" altLang="zh-CN" dirty="0" err="1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cs typeface="Times New Roman"/>
              </a:rPr>
              <a:t>cool</a:t>
            </a:r>
            <a:r>
              <a:rPr lang="en-US" altLang="zh-CN" dirty="0" smtClean="0">
                <a:solidFill>
                  <a:srgbClr val="000000"/>
                </a:solidFill>
                <a:cs typeface="Times New Roman"/>
              </a:rPr>
              <a:t> 16</a:t>
            </a:r>
            <a:r>
              <a:rPr lang="en-US" altLang="zh-CN" dirty="0" smtClean="0">
                <a:solidFill>
                  <a:srgbClr val="000000"/>
                </a:solidFill>
                <a:latin typeface="+mn-ea"/>
                <a:cs typeface="Times New Roman"/>
              </a:rPr>
              <a:t>℃</a:t>
            </a:r>
            <a:endParaRPr lang="zh-CN" altLang="zh-CN" sz="1400" dirty="0" smtClean="0">
              <a:solidFill>
                <a:srgbClr val="000000"/>
              </a:solidFill>
              <a:latin typeface="+mn-ea"/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dirty="0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 dirty="0">
                <a:solidFill>
                  <a:srgbClr val="000000"/>
                </a:solidFill>
                <a:cs typeface="Times New Roman"/>
              </a:rPr>
              <a:t>　　）</a:t>
            </a:r>
            <a:r>
              <a:rPr lang="en-US" altLang="zh-CN" dirty="0" err="1">
                <a:solidFill>
                  <a:srgbClr val="000000"/>
                </a:solidFill>
                <a:cs typeface="Times New Roman"/>
              </a:rPr>
              <a:t>1</a:t>
            </a:r>
            <a:r>
              <a:rPr lang="en-US" altLang="zh-CN" dirty="0" err="1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cs typeface="Times New Roman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cs typeface="Times New Roman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cs typeface="Times New Roman"/>
              </a:rPr>
              <a:t>cold,and</a:t>
            </a:r>
            <a:r>
              <a:rPr lang="en-US" altLang="zh-CN" dirty="0">
                <a:solidFill>
                  <a:srgbClr val="000000"/>
                </a:solidFill>
                <a:cs typeface="Times New Roman"/>
              </a:rPr>
              <a:t> we can make a snowman</a:t>
            </a:r>
            <a:r>
              <a:rPr lang="en-US" altLang="zh-CN" dirty="0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 dirty="0">
              <a:solidFill>
                <a:srgbClr val="000000"/>
              </a:solidFill>
              <a:cs typeface="Times New Roman"/>
            </a:endParaRPr>
          </a:p>
        </p:txBody>
      </p:sp>
      <p:pic>
        <p:nvPicPr>
          <p:cNvPr id="3" name="fs455.jpg" descr="id:214748975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05741" y="1403723"/>
            <a:ext cx="1454187" cy="1436360"/>
          </a:xfrm>
          <a:prstGeom prst="rect">
            <a:avLst/>
          </a:prstGeom>
        </p:spPr>
      </p:pic>
      <p:pic>
        <p:nvPicPr>
          <p:cNvPr id="4" name="fs456.jpg" descr="id:214748976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654554" y="1403811"/>
            <a:ext cx="1432540" cy="1436360"/>
          </a:xfrm>
          <a:prstGeom prst="rect">
            <a:avLst/>
          </a:prstGeom>
        </p:spPr>
      </p:pic>
      <p:pic>
        <p:nvPicPr>
          <p:cNvPr id="6" name="fs457.jpg" descr="id:2147489768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6752331" y="1394758"/>
            <a:ext cx="1703767" cy="1436360"/>
          </a:xfrm>
          <a:prstGeom prst="rect">
            <a:avLst/>
          </a:prstGeom>
        </p:spPr>
      </p:pic>
      <p:pic>
        <p:nvPicPr>
          <p:cNvPr id="7" name="fs458.jpg" descr="id:2147489775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587615" y="3288784"/>
            <a:ext cx="1414713" cy="1436360"/>
          </a:xfrm>
          <a:prstGeom prst="rect">
            <a:avLst/>
          </a:prstGeom>
        </p:spPr>
      </p:pic>
      <p:pic>
        <p:nvPicPr>
          <p:cNvPr id="8" name="fs459.jpg" descr="id:2147489782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3502918" y="3284984"/>
            <a:ext cx="1475834" cy="1436360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947973" y="537215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Times New Roman"/>
                <a:ea typeface="宋体"/>
              </a:rPr>
              <a:t>B</a:t>
            </a:r>
            <a:endParaRPr lang="zh-CN" altLang="en-US"/>
          </a:p>
        </p:txBody>
      </p:sp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362847" y="5860429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2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People should take their umbrellas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ea typeface="楷体"/>
                <a:cs typeface="Times New Roman"/>
              </a:rPr>
              <a:t>雨伞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en-US" altLang="zh-CN" dirty="0" smtClean="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056639" y="598528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Times New Roman"/>
                <a:ea typeface="宋体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8345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4545701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dirty="0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 dirty="0">
                <a:solidFill>
                  <a:srgbClr val="000000"/>
                </a:solidFill>
                <a:cs typeface="Times New Roman"/>
              </a:rPr>
              <a:t>　　）</a:t>
            </a:r>
            <a:r>
              <a:rPr lang="en-US" altLang="zh-CN" dirty="0" err="1">
                <a:solidFill>
                  <a:srgbClr val="000000"/>
                </a:solidFill>
                <a:cs typeface="Times New Roman"/>
              </a:rPr>
              <a:t>3</a:t>
            </a:r>
            <a:r>
              <a:rPr lang="en-US" altLang="zh-CN" dirty="0" err="1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cs typeface="Times New Roman"/>
              </a:rPr>
              <a:t>Wow</a:t>
            </a:r>
            <a:r>
              <a:rPr lang="zh-CN" altLang="zh-CN" dirty="0">
                <a:solidFill>
                  <a:srgbClr val="000000"/>
                </a:solidFill>
                <a:cs typeface="Times New Roman"/>
              </a:rPr>
              <a:t>！</a:t>
            </a:r>
            <a:r>
              <a:rPr lang="en-US" altLang="zh-CN" dirty="0">
                <a:solidFill>
                  <a:srgbClr val="000000"/>
                </a:solidFill>
                <a:cs typeface="Times New Roman"/>
              </a:rPr>
              <a:t>It’s 35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/>
              </a:rPr>
              <a:t>℃</a:t>
            </a:r>
            <a:r>
              <a:rPr lang="en-US" altLang="zh-CN" dirty="0">
                <a:solidFill>
                  <a:srgbClr val="000000"/>
                </a:solidFill>
                <a:cs typeface="Times New Roman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cs typeface="Times New Roman"/>
              </a:rPr>
              <a:t>outside</a:t>
            </a:r>
            <a:r>
              <a:rPr lang="en-US" altLang="zh-CN" dirty="0" err="1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cs typeface="Times New Roman"/>
              </a:rPr>
              <a:t>You</a:t>
            </a:r>
            <a:r>
              <a:rPr lang="en-US" altLang="zh-CN" dirty="0">
                <a:solidFill>
                  <a:srgbClr val="000000"/>
                </a:solidFill>
                <a:cs typeface="Times New Roman"/>
              </a:rPr>
              <a:t> can go swimming</a:t>
            </a:r>
            <a:r>
              <a:rPr lang="en-US" altLang="zh-CN" dirty="0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 dirty="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10630" y="466881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Times New Roman"/>
                <a:ea typeface="宋体"/>
              </a:rPr>
              <a:t>A</a:t>
            </a:r>
            <a:endParaRPr lang="zh-CN" altLang="en-US" dirty="0"/>
          </a:p>
        </p:txBody>
      </p:sp>
      <p:sp>
        <p:nvSpPr>
          <p:cNvPr id="12" name="内容占位符 1"/>
          <p:cNvSpPr txBox="1">
            <a:spLocks/>
          </p:cNvSpPr>
          <p:nvPr/>
        </p:nvSpPr>
        <p:spPr bwMode="auto">
          <a:xfrm>
            <a:off x="360854" y="771187"/>
            <a:ext cx="11485848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076325" algn="l"/>
                <a:tab pos="1709738" algn="l"/>
                <a:tab pos="4230688" algn="l"/>
                <a:tab pos="6750050" algn="l"/>
              </a:tabLst>
            </a:pPr>
            <a:endParaRPr lang="en-US" altLang="zh-CN" dirty="0" smtClean="0">
              <a:solidFill>
                <a:srgbClr val="000000"/>
              </a:solidFill>
              <a:cs typeface="Times New Roman"/>
            </a:endParaRPr>
          </a:p>
          <a:p>
            <a:pPr eaLnBrk="1" hangingPunct="0">
              <a:spcAft>
                <a:spcPts val="0"/>
              </a:spcAft>
              <a:tabLst>
                <a:tab pos="1076325" algn="l"/>
                <a:tab pos="1709738" algn="l"/>
                <a:tab pos="4230688" algn="l"/>
                <a:tab pos="6750050" algn="l"/>
              </a:tabLst>
            </a:pPr>
            <a:endParaRPr lang="en-US" altLang="zh-CN" dirty="0" smtClean="0">
              <a:solidFill>
                <a:srgbClr val="000000"/>
              </a:solidFill>
              <a:cs typeface="Times New Roman"/>
            </a:endParaRPr>
          </a:p>
          <a:p>
            <a:pPr eaLnBrk="1" hangingPunct="0">
              <a:spcAft>
                <a:spcPts val="0"/>
              </a:spcAft>
              <a:tabLst>
                <a:tab pos="1076325" algn="l"/>
                <a:tab pos="1709738" algn="l"/>
                <a:tab pos="4230688" algn="l"/>
                <a:tab pos="675005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cs typeface="Times New Roman"/>
              </a:rPr>
              <a:t>A</a:t>
            </a:r>
            <a:r>
              <a:rPr lang="en-US" altLang="zh-CN" dirty="0" err="1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cs typeface="Times New Roman"/>
              </a:rPr>
              <a:t>hot</a:t>
            </a:r>
            <a:r>
              <a:rPr lang="en-US" altLang="zh-CN" dirty="0" smtClean="0">
                <a:solidFill>
                  <a:srgbClr val="000000"/>
                </a:solidFill>
                <a:cs typeface="Times New Roman"/>
              </a:rPr>
              <a:t> 35</a:t>
            </a:r>
            <a:r>
              <a:rPr lang="en-US" altLang="zh-CN" dirty="0" smtClean="0">
                <a:solidFill>
                  <a:srgbClr val="000000"/>
                </a:solidFill>
                <a:latin typeface="+mn-ea"/>
                <a:cs typeface="Times New Roman"/>
              </a:rPr>
              <a:t>℃</a:t>
            </a:r>
            <a:r>
              <a:rPr lang="zh-CN" altLang="zh-CN" dirty="0" smtClean="0">
                <a:solidFill>
                  <a:srgbClr val="000000"/>
                </a:solidFill>
                <a:cs typeface="Times New Roman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cs typeface="Times New Roman"/>
              </a:rPr>
              <a:t>     </a:t>
            </a:r>
            <a:r>
              <a:rPr lang="en-US" altLang="zh-CN" dirty="0" err="1" smtClean="0">
                <a:solidFill>
                  <a:srgbClr val="000000"/>
                </a:solidFill>
                <a:cs typeface="Times New Roman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cs typeface="Times New Roman"/>
              </a:rPr>
              <a:t>cold</a:t>
            </a:r>
            <a:r>
              <a:rPr lang="en-US" altLang="zh-CN" dirty="0" smtClean="0">
                <a:solidFill>
                  <a:srgbClr val="000000"/>
                </a:solidFill>
                <a:cs typeface="Times New Roman"/>
              </a:rPr>
              <a:t> </a:t>
            </a:r>
            <a:r>
              <a:rPr lang="zh-CN" altLang="zh-CN" kern="100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dirty="0" smtClean="0">
                <a:solidFill>
                  <a:srgbClr val="000000"/>
                </a:solidFill>
                <a:cs typeface="Times New Roman"/>
              </a:rPr>
              <a:t>2</a:t>
            </a:r>
            <a:r>
              <a:rPr lang="en-US" altLang="zh-CN" dirty="0" smtClean="0">
                <a:solidFill>
                  <a:srgbClr val="000000"/>
                </a:solidFill>
                <a:latin typeface="+mn-ea"/>
                <a:cs typeface="Times New Roman"/>
              </a:rPr>
              <a:t>℃</a:t>
            </a:r>
            <a:r>
              <a:rPr lang="zh-CN" altLang="zh-CN" dirty="0" smtClean="0">
                <a:solidFill>
                  <a:srgbClr val="000000"/>
                </a:solidFill>
                <a:cs typeface="Times New Roman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cs typeface="Times New Roman"/>
              </a:rPr>
              <a:t>       </a:t>
            </a:r>
            <a:r>
              <a:rPr lang="en-US" altLang="zh-CN" dirty="0" err="1" smtClean="0">
                <a:solidFill>
                  <a:srgbClr val="000000"/>
                </a:solidFill>
                <a:cs typeface="Times New Roman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cs typeface="Times New Roman"/>
              </a:rPr>
              <a:t>rainy</a:t>
            </a:r>
            <a:r>
              <a:rPr lang="en-US" altLang="zh-CN" dirty="0" smtClean="0">
                <a:solidFill>
                  <a:srgbClr val="000000"/>
                </a:solidFill>
                <a:cs typeface="Times New Roman"/>
              </a:rPr>
              <a:t> 20</a:t>
            </a:r>
            <a:r>
              <a:rPr lang="en-US" altLang="zh-CN" dirty="0" smtClean="0">
                <a:solidFill>
                  <a:srgbClr val="000000"/>
                </a:solidFill>
                <a:latin typeface="+mn-ea"/>
                <a:cs typeface="Times New Roman"/>
              </a:rPr>
              <a:t>℃</a:t>
            </a:r>
            <a:endParaRPr lang="zh-CN" altLang="zh-CN" sz="1400" dirty="0" smtClean="0">
              <a:solidFill>
                <a:srgbClr val="000000"/>
              </a:solidFill>
              <a:latin typeface="+mn-ea"/>
              <a:cs typeface="Times New Roman"/>
            </a:endParaRPr>
          </a:p>
          <a:p>
            <a:pPr indent="806450" eaLnBrk="1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endParaRPr lang="en-US" altLang="zh-CN" dirty="0" smtClean="0">
              <a:solidFill>
                <a:srgbClr val="000000"/>
              </a:solidFill>
              <a:cs typeface="Times New Roman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endParaRPr lang="en-US" altLang="zh-CN" dirty="0" smtClean="0">
              <a:solidFill>
                <a:srgbClr val="000000"/>
              </a:solidFill>
              <a:cs typeface="Times New Roman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cs typeface="Times New Roman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cs typeface="Times New Roman"/>
              </a:rPr>
              <a:t>warm</a:t>
            </a:r>
            <a:r>
              <a:rPr lang="en-US" altLang="zh-CN" dirty="0" smtClean="0">
                <a:solidFill>
                  <a:srgbClr val="000000"/>
                </a:solidFill>
                <a:cs typeface="Times New Roman"/>
              </a:rPr>
              <a:t> 20</a:t>
            </a:r>
            <a:r>
              <a:rPr lang="en-US" altLang="zh-CN" dirty="0" smtClean="0">
                <a:solidFill>
                  <a:srgbClr val="000000"/>
                </a:solidFill>
                <a:latin typeface="+mn-ea"/>
                <a:cs typeface="Times New Roman"/>
              </a:rPr>
              <a:t>℃</a:t>
            </a:r>
            <a:r>
              <a:rPr lang="zh-CN" altLang="zh-CN" dirty="0" smtClean="0">
                <a:solidFill>
                  <a:srgbClr val="000000"/>
                </a:solidFill>
                <a:cs typeface="Times New Roman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cs typeface="Times New Roman"/>
              </a:rPr>
              <a:t>  </a:t>
            </a:r>
            <a:r>
              <a:rPr lang="en-US" altLang="zh-CN" dirty="0" err="1" smtClean="0">
                <a:solidFill>
                  <a:srgbClr val="000000"/>
                </a:solidFill>
                <a:cs typeface="Times New Roman"/>
              </a:rPr>
              <a:t>E</a:t>
            </a:r>
            <a:r>
              <a:rPr lang="en-US" altLang="zh-CN" dirty="0" err="1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cs typeface="Times New Roman"/>
              </a:rPr>
              <a:t>cool</a:t>
            </a:r>
            <a:r>
              <a:rPr lang="en-US" altLang="zh-CN" dirty="0" smtClean="0">
                <a:solidFill>
                  <a:srgbClr val="000000"/>
                </a:solidFill>
                <a:cs typeface="Times New Roman"/>
              </a:rPr>
              <a:t> 16</a:t>
            </a:r>
            <a:r>
              <a:rPr lang="en-US" altLang="zh-CN" dirty="0" smtClean="0">
                <a:solidFill>
                  <a:srgbClr val="000000"/>
                </a:solidFill>
                <a:latin typeface="+mn-ea"/>
                <a:cs typeface="Times New Roman"/>
              </a:rPr>
              <a:t>℃</a:t>
            </a:r>
            <a:endParaRPr lang="zh-CN" altLang="zh-CN" sz="1400" dirty="0">
              <a:solidFill>
                <a:srgbClr val="000000"/>
              </a:solidFill>
              <a:cs typeface="Times New Roman"/>
            </a:endParaRPr>
          </a:p>
        </p:txBody>
      </p:sp>
      <p:pic>
        <p:nvPicPr>
          <p:cNvPr id="13" name="fs455.jpg" descr="id:2147489754;FounderCES"/>
          <p:cNvPicPr/>
          <p:nvPr/>
        </p:nvPicPr>
        <p:blipFill>
          <a:blip r:embed="rId2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7582" y="738766"/>
            <a:ext cx="1454187" cy="1436360"/>
          </a:xfrm>
          <a:prstGeom prst="rect">
            <a:avLst/>
          </a:prstGeom>
        </p:spPr>
      </p:pic>
      <p:pic>
        <p:nvPicPr>
          <p:cNvPr id="14" name="fs456.jpg" descr="id:2147489761;FounderCES"/>
          <p:cNvPicPr/>
          <p:nvPr/>
        </p:nvPicPr>
        <p:blipFill>
          <a:blip r:embed="rId3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90311" y="701645"/>
            <a:ext cx="1432540" cy="1436360"/>
          </a:xfrm>
          <a:prstGeom prst="rect">
            <a:avLst/>
          </a:prstGeom>
        </p:spPr>
      </p:pic>
      <p:pic>
        <p:nvPicPr>
          <p:cNvPr id="15" name="fs457.jpg" descr="id:2147489768;FounderCES"/>
          <p:cNvPicPr/>
          <p:nvPr/>
        </p:nvPicPr>
        <p:blipFill>
          <a:blip r:embed="rId4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81009" y="620688"/>
            <a:ext cx="1703767" cy="1436360"/>
          </a:xfrm>
          <a:prstGeom prst="rect">
            <a:avLst/>
          </a:prstGeom>
        </p:spPr>
      </p:pic>
      <p:pic>
        <p:nvPicPr>
          <p:cNvPr id="16" name="fs458.jpg" descr="id:2147489775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574604" y="2738891"/>
            <a:ext cx="1414713" cy="1436360"/>
          </a:xfrm>
          <a:prstGeom prst="rect">
            <a:avLst/>
          </a:prstGeom>
        </p:spPr>
      </p:pic>
      <p:pic>
        <p:nvPicPr>
          <p:cNvPr id="17" name="fs459.jpg" descr="id:2147489782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3447017" y="2663789"/>
            <a:ext cx="1475834" cy="1436360"/>
          </a:xfrm>
          <a:prstGeom prst="rect">
            <a:avLst/>
          </a:prstGeom>
        </p:spPr>
      </p:pic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360854" y="520157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4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It’s windy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We can fly kites in the park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en-US" altLang="zh-CN" dirty="0" smtClean="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910630" y="5318907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Times New Roman"/>
                <a:ea typeface="宋体"/>
              </a:rPr>
              <a:t>E</a:t>
            </a:r>
            <a:endParaRPr lang="zh-CN" altLang="en-US" dirty="0"/>
          </a:p>
        </p:txBody>
      </p:sp>
      <p:sp>
        <p:nvSpPr>
          <p:cNvPr id="19" name="内容占位符 1"/>
          <p:cNvSpPr txBox="1">
            <a:spLocks/>
          </p:cNvSpPr>
          <p:nvPr/>
        </p:nvSpPr>
        <p:spPr bwMode="auto">
          <a:xfrm>
            <a:off x="360854" y="584964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5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What a warm day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！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Let’s read books in the park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910630" y="594023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Times New Roman"/>
                <a:ea typeface="宋体"/>
                <a:cs typeface="Times New Roman"/>
              </a:rPr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1317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8" grpId="0"/>
      <p:bldP spid="2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06160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ea typeface="黑体"/>
                <a:cs typeface="Times New Roman"/>
              </a:rPr>
              <a:t>七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、单项选择。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5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分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It’s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　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in Beijing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snow	B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sun	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rainy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82638" y="184482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Times New Roman"/>
                <a:ea typeface="宋体"/>
              </a:rPr>
              <a:t>C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061544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2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It’s time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the toy car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 smtClean="0">
              <a:solidFill>
                <a:srgbClr val="000000"/>
              </a:solidFill>
              <a:cs typeface="Times New Roman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	A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buy	B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to buy	C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/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10630" y="315213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Times New Roman"/>
                <a:ea typeface="宋体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4445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—Is it hot in Hainan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？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 —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</a:t>
            </a:r>
            <a:r>
              <a:rPr lang="en-US" altLang="zh-CN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.</a:t>
            </a:r>
            <a:endParaRPr lang="zh-CN" altLang="zh-CN" sz="1400">
              <a:solidFill>
                <a:schemeClr val="bg1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Yes,it is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	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　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Yes,it isn’t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	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No,it is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	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0630" y="83671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Times New Roman"/>
                <a:ea typeface="宋体"/>
              </a:rPr>
              <a:t>A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303838"/>
            <a:ext cx="11485848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 （　　）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4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It’s windy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We can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 smtClean="0">
              <a:solidFill>
                <a:srgbClr val="000000"/>
              </a:solidFill>
              <a:cs typeface="Times New Roman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	A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fly a kite	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　　　</a:t>
            </a:r>
            <a:endParaRPr lang="zh-CN" altLang="zh-CN" sz="1400" smtClean="0">
              <a:solidFill>
                <a:srgbClr val="000000"/>
              </a:solidFill>
              <a:cs typeface="Times New Roman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	B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go swimming	</a:t>
            </a:r>
            <a:endParaRPr lang="zh-CN" altLang="zh-CN" sz="1400" smtClean="0">
              <a:solidFill>
                <a:srgbClr val="000000"/>
              </a:solidFill>
              <a:cs typeface="Times New Roman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	C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make a snowman</a:t>
            </a:r>
            <a:endParaRPr lang="en-US" altLang="zh-CN" smtClean="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82638" y="339443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Times New Roman"/>
                <a:ea typeface="宋体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3477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 （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It’s hot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　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Guangzhou now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on	B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in	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at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126654" y="143136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Times New Roman"/>
                <a:ea typeface="宋体"/>
                <a:cs typeface="Times New Roman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4548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508250" algn="l"/>
                <a:tab pos="5024438" algn="l"/>
                <a:tab pos="7532688" algn="l"/>
              </a:tabLst>
            </a:pPr>
            <a:r>
              <a:rPr lang="zh-CN" altLang="zh-CN" smtClean="0">
                <a:solidFill>
                  <a:srgbClr val="000000"/>
                </a:solidFill>
                <a:ea typeface="黑体"/>
                <a:cs typeface="Times New Roman"/>
              </a:rPr>
              <a:t>八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、读对话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，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判断对话与图片内容是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T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否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F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相符。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4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分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2508250" algn="l"/>
                <a:tab pos="5024438" algn="l"/>
                <a:tab pos="7532688" algn="l"/>
              </a:tabLst>
            </a:pPr>
            <a:endParaRPr lang="en-US" altLang="zh-CN" smtClean="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2508250" algn="l"/>
                <a:tab pos="5024438" algn="l"/>
                <a:tab pos="7532688" algn="l"/>
              </a:tabLs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	2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	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　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    	4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2508250" algn="l"/>
                <a:tab pos="5024438" algn="l"/>
                <a:tab pos="7532688" algn="l"/>
              </a:tabLst>
            </a:pPr>
            <a:endParaRPr lang="en-US" altLang="zh-CN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2508250" algn="l"/>
                <a:tab pos="5024438" algn="l"/>
                <a:tab pos="7532688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—What’s the weather like today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？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—It is sunny and hot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en-US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2508250" algn="l"/>
                <a:tab pos="5024438" algn="l"/>
                <a:tab pos="7532688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—What’s the weather like here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？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—It’s snowy and cold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2508250" algn="l"/>
                <a:tab pos="5024438" algn="l"/>
                <a:tab pos="7532688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—Is it cool in New York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？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—No,it isn’t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It is warm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2508250" algn="l"/>
                <a:tab pos="5024438" algn="l"/>
                <a:tab pos="7532688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—Is it cloudy there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？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—Yes,it is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pic>
        <p:nvPicPr>
          <p:cNvPr id="3" name="fs460.jpg" descr="id:214748978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8622" y="1657538"/>
            <a:ext cx="1526829" cy="1483430"/>
          </a:xfrm>
          <a:prstGeom prst="rect">
            <a:avLst/>
          </a:prstGeom>
        </p:spPr>
      </p:pic>
      <p:pic>
        <p:nvPicPr>
          <p:cNvPr id="4" name="fs462.jpg" descr="id:214748980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781565" y="1628800"/>
            <a:ext cx="1834561" cy="1483430"/>
          </a:xfrm>
          <a:prstGeom prst="rect">
            <a:avLst/>
          </a:prstGeom>
        </p:spPr>
      </p:pic>
      <p:pic>
        <p:nvPicPr>
          <p:cNvPr id="5" name="fs461.jpg" descr="id:214748979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331743" y="1759111"/>
            <a:ext cx="2043383" cy="1381857"/>
          </a:xfrm>
          <a:prstGeom prst="rect">
            <a:avLst/>
          </a:prstGeom>
        </p:spPr>
      </p:pic>
      <p:pic>
        <p:nvPicPr>
          <p:cNvPr id="6" name="fs463.jpg" descr="id:2147489810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8399462" y="1646906"/>
            <a:ext cx="1925302" cy="148343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989410" y="3411543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989410" y="4797152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970174" y="407707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970174" y="544522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7732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AEEF"/>
                </a:solidFill>
                <a:ea typeface="黑体"/>
                <a:cs typeface="Times New Roman"/>
              </a:rPr>
              <a:t>听力</a:t>
            </a:r>
            <a:r>
              <a:rPr lang="zh-CN" altLang="zh-CN">
                <a:solidFill>
                  <a:srgbClr val="00AEEF"/>
                </a:solidFill>
                <a:ea typeface="黑体"/>
                <a:cs typeface="Times New Roman"/>
              </a:rPr>
              <a:t>部分</a:t>
            </a:r>
            <a:r>
              <a:rPr lang="zh-CN" altLang="zh-CN">
                <a:solidFill>
                  <a:srgbClr val="00AEEF"/>
                </a:solidFill>
                <a:cs typeface="Times New Roman"/>
              </a:rPr>
              <a:t>（</a:t>
            </a:r>
            <a:r>
              <a:rPr lang="en-US" altLang="zh-CN">
                <a:solidFill>
                  <a:srgbClr val="00AEEF"/>
                </a:solidFill>
                <a:cs typeface="Times New Roman"/>
              </a:rPr>
              <a:t>40</a:t>
            </a:r>
            <a:r>
              <a:rPr lang="zh-CN" altLang="zh-CN">
                <a:solidFill>
                  <a:srgbClr val="00AEEF"/>
                </a:solidFill>
                <a:ea typeface="楷体"/>
                <a:cs typeface="Times New Roman"/>
              </a:rPr>
              <a:t>分</a:t>
            </a:r>
            <a:r>
              <a:rPr lang="zh-CN" altLang="zh-CN">
                <a:solidFill>
                  <a:srgbClr val="00AEEF"/>
                </a:solidFill>
                <a:cs typeface="Times New Roman"/>
              </a:rPr>
              <a:t>）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一、听录音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，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选出你所听到的内容。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10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分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1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cold	B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cool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endParaRPr lang="en-US" altLang="zh-CN" smtClean="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）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2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warm	B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arm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endParaRPr lang="en-US" altLang="zh-CN" smtClean="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）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3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cloudy	B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rainy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34566" y="2780928"/>
            <a:ext cx="8018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</a:rPr>
              <a:t>cool</a:t>
            </a:r>
            <a:endParaRPr lang="zh-CN" altLang="en-US">
              <a:solidFill>
                <a:srgbClr val="ED028C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982638" y="213285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34566" y="4005064"/>
            <a:ext cx="10823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</a:rPr>
              <a:t>warm</a:t>
            </a:r>
            <a:endParaRPr lang="zh-CN" altLang="en-US">
              <a:solidFill>
                <a:srgbClr val="ED028C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961800" y="342900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360085" y="5301208"/>
            <a:ext cx="100219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</a:rPr>
              <a:t>rainy</a:t>
            </a:r>
            <a:endParaRPr lang="zh-CN" altLang="en-US">
              <a:solidFill>
                <a:srgbClr val="ED028C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924632" y="472514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74906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ea typeface="黑体"/>
                <a:cs typeface="Times New Roman"/>
              </a:rPr>
              <a:t>九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、给下列句子选择合适的答语。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5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分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Let’s swim outside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What is the weather like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？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Can John swim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？</a:t>
            </a:r>
            <a:endParaRPr lang="en-US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/>
              </a:rPr>
              <a:t>（　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Is it windy today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？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Can I have some soup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？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535366" y="2121237"/>
            <a:ext cx="3960440" cy="3323987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231005" algn="l"/>
                <a:tab pos="6751320" algn="l"/>
              </a:tabLst>
            </a:pP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A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Yes,it is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231005" algn="l"/>
                <a:tab pos="6751320" algn="l"/>
              </a:tabLst>
            </a:pP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B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No,he can’t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231005" algn="l"/>
                <a:tab pos="6751320" algn="l"/>
              </a:tabLst>
            </a:pP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C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Sure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Here you are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231005" algn="l"/>
                <a:tab pos="6751320" algn="l"/>
              </a:tabLst>
            </a:pP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D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It’s windy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231005" algn="l"/>
                <a:tab pos="6751320" algn="l"/>
              </a:tabLst>
            </a:pP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E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OK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82638" y="223999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E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70334" y="286164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D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70334" y="3514415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B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52482" y="4157786"/>
            <a:ext cx="5143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A 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952482" y="480585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2481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81966"/>
            <a:ext cx="11485848" cy="5853910"/>
          </a:xfrm>
        </p:spPr>
        <p:txBody>
          <a:bodyPr/>
          <a:lstStyle/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z="2400" dirty="0" smtClean="0">
                <a:solidFill>
                  <a:srgbClr val="000000"/>
                </a:solidFill>
                <a:ea typeface="黑体"/>
                <a:cs typeface="Times New Roman"/>
              </a:rPr>
              <a:t>十</a:t>
            </a:r>
            <a:r>
              <a:rPr lang="zh-CN" altLang="zh-CN" sz="2400" dirty="0">
                <a:solidFill>
                  <a:srgbClr val="000000"/>
                </a:solidFill>
                <a:ea typeface="黑体"/>
                <a:cs typeface="Times New Roman"/>
              </a:rPr>
              <a:t>、从方框中选择合适的句子</a:t>
            </a:r>
            <a:r>
              <a:rPr lang="zh-CN" altLang="zh-CN" sz="2400" dirty="0">
                <a:solidFill>
                  <a:srgbClr val="000000"/>
                </a:solidFill>
                <a:cs typeface="Times New Roman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ea typeface="黑体"/>
                <a:cs typeface="Times New Roman"/>
              </a:rPr>
              <a:t>补全对话。</a:t>
            </a:r>
            <a:r>
              <a:rPr lang="zh-CN" altLang="zh-CN" sz="2400" dirty="0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 sz="2400" dirty="0">
                <a:solidFill>
                  <a:srgbClr val="000000"/>
                </a:solidFill>
                <a:cs typeface="Times New Roman"/>
              </a:rPr>
              <a:t>5</a:t>
            </a:r>
            <a:r>
              <a:rPr lang="zh-CN" altLang="zh-CN" sz="2400" dirty="0">
                <a:solidFill>
                  <a:srgbClr val="000000"/>
                </a:solidFill>
                <a:ea typeface="楷体"/>
                <a:cs typeface="Times New Roman"/>
              </a:rPr>
              <a:t>分</a:t>
            </a:r>
            <a:r>
              <a:rPr lang="zh-CN" altLang="zh-CN" sz="2400" dirty="0">
                <a:solidFill>
                  <a:srgbClr val="000000"/>
                </a:solidFill>
                <a:cs typeface="Times New Roman"/>
              </a:rPr>
              <a:t>）</a:t>
            </a: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sz="2400" b="1" dirty="0">
                <a:solidFill>
                  <a:srgbClr val="000000"/>
                </a:solidFill>
                <a:cs typeface="Times New Roman"/>
              </a:rPr>
              <a:t>Tom</a:t>
            </a:r>
            <a:r>
              <a:rPr lang="zh-CN" altLang="zh-CN" sz="2400" dirty="0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 sz="2400" dirty="0" err="1">
                <a:solidFill>
                  <a:srgbClr val="000000"/>
                </a:solidFill>
                <a:cs typeface="Times New Roman"/>
              </a:rPr>
              <a:t>Hello,John</a:t>
            </a:r>
            <a:r>
              <a:rPr lang="en-US" altLang="zh-CN" sz="2400" dirty="0" err="1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z="2400" dirty="0" err="1">
                <a:solidFill>
                  <a:srgbClr val="000000"/>
                </a:solidFill>
                <a:cs typeface="Times New Roman"/>
              </a:rPr>
              <a:t>1</a:t>
            </a:r>
            <a:r>
              <a:rPr lang="en-US" altLang="zh-CN" sz="2400" dirty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</a:t>
            </a:r>
            <a:r>
              <a:rPr lang="en-US" altLang="zh-CN" sz="2400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.</a:t>
            </a:r>
            <a:endParaRPr lang="zh-CN" altLang="zh-CN" sz="2400" dirty="0">
              <a:solidFill>
                <a:schemeClr val="bg1"/>
              </a:solidFill>
              <a:cs typeface="Times New Roman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sz="2400" b="1" dirty="0">
                <a:solidFill>
                  <a:srgbClr val="000000"/>
                </a:solidFill>
                <a:cs typeface="Times New Roman"/>
              </a:rPr>
              <a:t>John</a:t>
            </a:r>
            <a:r>
              <a:rPr lang="zh-CN" altLang="zh-CN" sz="2400" dirty="0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 sz="2400" dirty="0" err="1">
                <a:solidFill>
                  <a:srgbClr val="000000"/>
                </a:solidFill>
                <a:cs typeface="Times New Roman"/>
              </a:rPr>
              <a:t>Hello,Tom</a:t>
            </a:r>
            <a:r>
              <a:rPr lang="en-US" altLang="zh-CN" sz="2400" dirty="0" err="1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z="2400" dirty="0" err="1">
                <a:solidFill>
                  <a:srgbClr val="000000"/>
                </a:solidFill>
                <a:cs typeface="Times New Roman"/>
              </a:rPr>
              <a:t>2</a:t>
            </a:r>
            <a:r>
              <a:rPr lang="en-US" altLang="zh-CN" sz="2400" dirty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</a:t>
            </a:r>
            <a:r>
              <a:rPr lang="en-US" altLang="zh-CN" sz="2400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.</a:t>
            </a:r>
            <a:endParaRPr lang="zh-CN" altLang="zh-CN" sz="2400" dirty="0">
              <a:solidFill>
                <a:schemeClr val="bg1"/>
              </a:solidFill>
              <a:cs typeface="Times New Roman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sz="2400" b="1" dirty="0">
                <a:solidFill>
                  <a:srgbClr val="000000"/>
                </a:solidFill>
                <a:cs typeface="Times New Roman"/>
              </a:rPr>
              <a:t>Tom</a:t>
            </a:r>
            <a:r>
              <a:rPr lang="zh-CN" altLang="zh-CN" sz="2400" dirty="0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 sz="2400" dirty="0">
                <a:solidFill>
                  <a:srgbClr val="000000"/>
                </a:solidFill>
                <a:cs typeface="Times New Roman"/>
              </a:rPr>
              <a:t>I’m in London</a:t>
            </a:r>
            <a:r>
              <a:rPr lang="en-US" altLang="zh-CN" sz="2400" dirty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2400" dirty="0">
              <a:solidFill>
                <a:srgbClr val="000000"/>
              </a:solidFill>
              <a:cs typeface="Times New Roman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sz="2400" b="1" dirty="0">
                <a:solidFill>
                  <a:srgbClr val="000000"/>
                </a:solidFill>
                <a:cs typeface="Times New Roman"/>
              </a:rPr>
              <a:t>John</a:t>
            </a:r>
            <a:r>
              <a:rPr lang="zh-CN" altLang="zh-CN" sz="2400" dirty="0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 sz="2400" dirty="0" err="1">
                <a:solidFill>
                  <a:srgbClr val="000000"/>
                </a:solidFill>
                <a:cs typeface="Times New Roman"/>
              </a:rPr>
              <a:t>Oh</a:t>
            </a:r>
            <a:r>
              <a:rPr lang="en-US" altLang="zh-CN" sz="2400" dirty="0" err="1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z="2400" dirty="0" err="1">
                <a:solidFill>
                  <a:srgbClr val="000000"/>
                </a:solidFill>
                <a:cs typeface="Times New Roman"/>
              </a:rPr>
              <a:t>I’m</a:t>
            </a:r>
            <a:r>
              <a:rPr lang="en-US" altLang="zh-CN" sz="2400" dirty="0">
                <a:solidFill>
                  <a:srgbClr val="000000"/>
                </a:solidFill>
                <a:cs typeface="Times New Roman"/>
              </a:rPr>
              <a:t> in </a:t>
            </a:r>
            <a:r>
              <a:rPr lang="en-US" altLang="zh-CN" sz="2400" dirty="0" err="1">
                <a:solidFill>
                  <a:srgbClr val="000000"/>
                </a:solidFill>
                <a:cs typeface="Times New Roman"/>
              </a:rPr>
              <a:t>Sydney</a:t>
            </a:r>
            <a:r>
              <a:rPr lang="en-US" altLang="zh-CN" sz="2400" dirty="0" err="1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z="2400" dirty="0" err="1">
                <a:solidFill>
                  <a:srgbClr val="000000"/>
                </a:solidFill>
                <a:cs typeface="Times New Roman"/>
              </a:rPr>
              <a:t>3</a:t>
            </a:r>
            <a:r>
              <a:rPr lang="en-US" altLang="zh-CN" sz="2400" dirty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</a:t>
            </a:r>
            <a:r>
              <a:rPr lang="en-US" altLang="zh-CN" sz="2400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.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endParaRPr lang="en-US" altLang="zh-CN" sz="2400" dirty="0">
              <a:solidFill>
                <a:srgbClr val="000000"/>
              </a:solidFill>
              <a:cs typeface="Times New Roman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sz="2400" b="1">
                <a:solidFill>
                  <a:srgbClr val="000000"/>
                </a:solidFill>
                <a:cs typeface="Times New Roman"/>
              </a:rPr>
              <a:t>Tom</a:t>
            </a:r>
            <a:r>
              <a:rPr lang="zh-CN" altLang="zh-CN" sz="2400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 sz="2400">
                <a:solidFill>
                  <a:srgbClr val="000000"/>
                </a:solidFill>
                <a:cs typeface="Times New Roman"/>
              </a:rPr>
              <a:t>It’s snowy</a:t>
            </a:r>
            <a:r>
              <a:rPr lang="en-US" altLang="zh-CN" sz="240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z="2400">
                <a:solidFill>
                  <a:srgbClr val="000000"/>
                </a:solidFill>
                <a:cs typeface="Times New Roman"/>
              </a:rPr>
              <a:t>4</a:t>
            </a:r>
            <a:r>
              <a:rPr lang="en-US" altLang="zh-CN" sz="240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</a:t>
            </a:r>
            <a:r>
              <a:rPr lang="en-US" altLang="zh-CN" sz="2400" u="sng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.</a:t>
            </a:r>
            <a:endParaRPr lang="zh-CN" altLang="zh-CN" sz="2400">
              <a:solidFill>
                <a:schemeClr val="bg1"/>
              </a:solidFill>
              <a:cs typeface="Times New Roman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sz="2400" b="1">
                <a:solidFill>
                  <a:srgbClr val="000000"/>
                </a:solidFill>
                <a:cs typeface="Times New Roman"/>
              </a:rPr>
              <a:t>John</a:t>
            </a:r>
            <a:r>
              <a:rPr lang="zh-CN" altLang="zh-CN" sz="2400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 sz="2400">
                <a:solidFill>
                  <a:srgbClr val="000000"/>
                </a:solidFill>
                <a:cs typeface="Times New Roman"/>
              </a:rPr>
              <a:t>No,it isn’t</a:t>
            </a:r>
            <a:r>
              <a:rPr lang="en-US" altLang="zh-CN" sz="240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z="2400">
                <a:solidFill>
                  <a:srgbClr val="000000"/>
                </a:solidFill>
                <a:cs typeface="Times New Roman"/>
              </a:rPr>
              <a:t>It’ hot here</a:t>
            </a:r>
            <a:r>
              <a:rPr lang="en-US" altLang="zh-CN" sz="240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2400">
              <a:solidFill>
                <a:srgbClr val="000000"/>
              </a:solidFill>
              <a:cs typeface="Times New Roman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sz="2400" b="1">
                <a:solidFill>
                  <a:srgbClr val="000000"/>
                </a:solidFill>
                <a:cs typeface="Times New Roman"/>
              </a:rPr>
              <a:t>Tom</a:t>
            </a:r>
            <a:r>
              <a:rPr lang="zh-CN" altLang="zh-CN" sz="2400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 sz="2400">
                <a:solidFill>
                  <a:srgbClr val="000000"/>
                </a:solidFill>
                <a:cs typeface="Times New Roman"/>
              </a:rPr>
              <a:t>5</a:t>
            </a:r>
            <a:r>
              <a:rPr lang="en-US" altLang="zh-CN" sz="240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</a:t>
            </a:r>
            <a:r>
              <a:rPr lang="en-US" altLang="zh-CN" sz="2400" u="sng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.</a:t>
            </a:r>
            <a:endParaRPr lang="zh-CN" altLang="zh-CN" sz="2400">
              <a:solidFill>
                <a:schemeClr val="bg1"/>
              </a:solidFill>
              <a:cs typeface="Times New Roman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sz="2400" b="1">
                <a:solidFill>
                  <a:srgbClr val="000000"/>
                </a:solidFill>
                <a:cs typeface="Times New Roman"/>
              </a:rPr>
              <a:t>John</a:t>
            </a:r>
            <a:r>
              <a:rPr lang="zh-CN" altLang="zh-CN" sz="2400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 sz="2400">
                <a:solidFill>
                  <a:srgbClr val="000000"/>
                </a:solidFill>
                <a:cs typeface="Times New Roman"/>
              </a:rPr>
              <a:t>Yes,I can</a:t>
            </a:r>
            <a:r>
              <a:rPr lang="en-US" altLang="zh-CN" sz="240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z="2400">
                <a:solidFill>
                  <a:srgbClr val="000000"/>
                </a:solidFill>
                <a:cs typeface="Times New Roman"/>
              </a:rPr>
              <a:t>It’s 34 degrees</a:t>
            </a:r>
            <a:r>
              <a:rPr lang="en-US" altLang="zh-CN" sz="240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sz="2400">
                <a:solidFill>
                  <a:srgbClr val="000000"/>
                </a:solidFill>
                <a:cs typeface="Times New Roman"/>
              </a:rPr>
              <a:t>The water is warm</a:t>
            </a:r>
            <a:r>
              <a:rPr lang="en-US" altLang="zh-CN" sz="240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en-US" altLang="zh-CN" sz="2400">
              <a:solidFill>
                <a:srgbClr val="000000"/>
              </a:solidFill>
              <a:cs typeface="Times New Roman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sz="2400" b="1">
                <a:solidFill>
                  <a:srgbClr val="000000"/>
                </a:solidFill>
                <a:cs typeface="Times New Roman"/>
              </a:rPr>
              <a:t>Tom</a:t>
            </a:r>
            <a:r>
              <a:rPr lang="zh-CN" altLang="zh-CN" sz="2400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 sz="2400">
                <a:solidFill>
                  <a:srgbClr val="000000"/>
                </a:solidFill>
                <a:cs typeface="Times New Roman"/>
              </a:rPr>
              <a:t>It must be great fun</a:t>
            </a:r>
            <a:r>
              <a:rPr lang="en-US" altLang="zh-CN" sz="240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sz="2400">
                <a:solidFill>
                  <a:srgbClr val="000000"/>
                </a:solidFill>
                <a:cs typeface="Times New Roman"/>
              </a:rPr>
              <a:t>Have a good time</a:t>
            </a:r>
            <a:r>
              <a:rPr lang="zh-CN" altLang="zh-CN" sz="2400">
                <a:solidFill>
                  <a:srgbClr val="000000"/>
                </a:solidFill>
                <a:cs typeface="Times New Roman"/>
              </a:rPr>
              <a:t>！</a:t>
            </a: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sz="2400" b="1">
                <a:solidFill>
                  <a:srgbClr val="000000"/>
                </a:solidFill>
                <a:cs typeface="Times New Roman"/>
              </a:rPr>
              <a:t>John</a:t>
            </a:r>
            <a:r>
              <a:rPr lang="zh-CN" altLang="zh-CN" sz="2400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 sz="2400">
                <a:solidFill>
                  <a:srgbClr val="000000"/>
                </a:solidFill>
                <a:cs typeface="Times New Roman"/>
              </a:rPr>
              <a:t>The same to you</a:t>
            </a:r>
            <a:r>
              <a:rPr lang="en-US" altLang="zh-CN" sz="240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2400" dirty="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928320" y="1327933"/>
            <a:ext cx="5999534" cy="2862322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sz="2400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A</a:t>
            </a:r>
            <a:r>
              <a:rPr lang="en-US" altLang="zh-CN" sz="2400" b="0">
                <a:solidFill>
                  <a:srgbClr val="000000"/>
                </a:solidFill>
                <a:latin typeface="宋体"/>
                <a:ea typeface="宋体"/>
                <a:cs typeface="Times New Roman"/>
              </a:rPr>
              <a:t>.</a:t>
            </a:r>
            <a:r>
              <a:rPr lang="en-US" altLang="zh-CN" sz="2400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Is it snowy in Sydney</a:t>
            </a:r>
            <a:r>
              <a:rPr lang="zh-CN" altLang="zh-CN" sz="2400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？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sz="2400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B</a:t>
            </a:r>
            <a:r>
              <a:rPr lang="en-US" altLang="zh-CN" sz="2400" b="0">
                <a:solidFill>
                  <a:srgbClr val="000000"/>
                </a:solidFill>
                <a:latin typeface="宋体"/>
                <a:ea typeface="宋体"/>
                <a:cs typeface="Times New Roman"/>
              </a:rPr>
              <a:t>.</a:t>
            </a:r>
            <a:r>
              <a:rPr lang="en-US" altLang="zh-CN" sz="2400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What’s the weather like in London</a:t>
            </a:r>
            <a:r>
              <a:rPr lang="zh-CN" altLang="zh-CN" sz="2400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？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sz="2400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C</a:t>
            </a:r>
            <a:r>
              <a:rPr lang="en-US" altLang="zh-CN" sz="2400" b="0">
                <a:solidFill>
                  <a:srgbClr val="000000"/>
                </a:solidFill>
                <a:latin typeface="宋体"/>
                <a:ea typeface="宋体"/>
                <a:cs typeface="Times New Roman"/>
              </a:rPr>
              <a:t>.</a:t>
            </a:r>
            <a:r>
              <a:rPr lang="en-US" altLang="zh-CN" sz="2400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This is Tom</a:t>
            </a:r>
            <a:r>
              <a:rPr lang="en-US" altLang="zh-CN" sz="2400" b="0">
                <a:solidFill>
                  <a:srgbClr val="000000"/>
                </a:solidFill>
                <a:latin typeface="宋体"/>
                <a:ea typeface="宋体"/>
                <a:cs typeface="Times New Roman"/>
              </a:rPr>
              <a:t>.</a:t>
            </a:r>
            <a:endParaRPr lang="zh-CN" altLang="zh-CN" sz="2400" b="0">
              <a:solidFill>
                <a:srgbClr val="000000"/>
              </a:solidFill>
              <a:latin typeface="Times New Roman"/>
              <a:ea typeface="宋体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sz="2400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D</a:t>
            </a:r>
            <a:r>
              <a:rPr lang="en-US" altLang="zh-CN" sz="2400" b="0">
                <a:solidFill>
                  <a:srgbClr val="000000"/>
                </a:solidFill>
                <a:latin typeface="宋体"/>
                <a:ea typeface="宋体"/>
                <a:cs typeface="Times New Roman"/>
              </a:rPr>
              <a:t>.</a:t>
            </a:r>
            <a:r>
              <a:rPr lang="en-US" altLang="zh-CN" sz="2400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Can you swim outside</a:t>
            </a:r>
            <a:r>
              <a:rPr lang="zh-CN" altLang="zh-CN" sz="2400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？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sz="2400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E</a:t>
            </a:r>
            <a:r>
              <a:rPr lang="en-US" altLang="zh-CN" sz="2400" b="0">
                <a:solidFill>
                  <a:srgbClr val="000000"/>
                </a:solidFill>
                <a:latin typeface="宋体"/>
                <a:ea typeface="宋体"/>
                <a:cs typeface="Times New Roman"/>
              </a:rPr>
              <a:t>.</a:t>
            </a:r>
            <a:r>
              <a:rPr lang="en-US" altLang="zh-CN" sz="2400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Where are you now</a:t>
            </a:r>
            <a:r>
              <a:rPr lang="zh-CN" altLang="zh-CN" sz="2400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？</a:t>
            </a:r>
            <a:endParaRPr lang="zh-CN" altLang="zh-CN" sz="2400" b="0">
              <a:solidFill>
                <a:srgbClr val="000000"/>
              </a:solidFill>
              <a:effectLst/>
              <a:latin typeface="Times New Roman"/>
              <a:ea typeface="宋体"/>
              <a:cs typeface="Times New Roman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279903" y="124347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C</a:t>
            </a:r>
            <a:endParaRPr lang="zh-CN" altLang="en-US" sz="2400"/>
          </a:p>
        </p:txBody>
      </p:sp>
      <p:sp>
        <p:nvSpPr>
          <p:cNvPr id="5" name="矩形 4"/>
          <p:cNvSpPr/>
          <p:nvPr/>
        </p:nvSpPr>
        <p:spPr>
          <a:xfrm>
            <a:off x="3288418" y="1692082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E</a:t>
            </a:r>
            <a:endParaRPr lang="zh-CN" altLang="en-US" sz="2400"/>
          </a:p>
        </p:txBody>
      </p:sp>
      <p:sp>
        <p:nvSpPr>
          <p:cNvPr id="6" name="矩形 5"/>
          <p:cNvSpPr/>
          <p:nvPr/>
        </p:nvSpPr>
        <p:spPr>
          <a:xfrm>
            <a:off x="4244602" y="2576151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B</a:t>
            </a:r>
            <a:endParaRPr lang="zh-CN" altLang="en-US" sz="2400"/>
          </a:p>
        </p:txBody>
      </p:sp>
      <p:sp>
        <p:nvSpPr>
          <p:cNvPr id="10" name="矩形 9"/>
          <p:cNvSpPr/>
          <p:nvPr/>
        </p:nvSpPr>
        <p:spPr>
          <a:xfrm>
            <a:off x="3131866" y="3005560"/>
            <a:ext cx="4674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A </a:t>
            </a:r>
            <a:endParaRPr lang="zh-CN" altLang="en-US" sz="2400" dirty="0"/>
          </a:p>
        </p:txBody>
      </p:sp>
      <p:sp>
        <p:nvSpPr>
          <p:cNvPr id="11" name="矩形 10"/>
          <p:cNvSpPr/>
          <p:nvPr/>
        </p:nvSpPr>
        <p:spPr>
          <a:xfrm>
            <a:off x="1773933" y="387647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D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514942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10" grpId="0"/>
      <p:bldP spid="1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758309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ea typeface="黑体"/>
                <a:cs typeface="Times New Roman"/>
              </a:rPr>
              <a:t>十一、</a:t>
            </a:r>
            <a:r>
              <a:rPr lang="en-US" altLang="zh-CN" smtClean="0">
                <a:solidFill>
                  <a:srgbClr val="000000"/>
                </a:solidFill>
                <a:ea typeface="黑体"/>
                <a:cs typeface="Times New Roman"/>
              </a:rPr>
              <a:t>                             </a:t>
            </a:r>
            <a:r>
              <a:rPr lang="zh-CN" altLang="zh-CN" smtClean="0">
                <a:solidFill>
                  <a:srgbClr val="000000"/>
                </a:solidFill>
                <a:ea typeface="黑体"/>
                <a:cs typeface="Times New Roman"/>
              </a:rPr>
              <a:t>根据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表格内容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，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完成下列各题</a:t>
            </a:r>
            <a:r>
              <a:rPr lang="zh-CN" altLang="zh-CN" smtClean="0">
                <a:solidFill>
                  <a:srgbClr val="000000"/>
                </a:solidFill>
                <a:ea typeface="黑体"/>
                <a:cs typeface="Times New Roman"/>
              </a:rPr>
              <a:t>。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12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分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Here’s the world weather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graphicFrame>
        <p:nvGraphicFramePr>
          <p:cNvPr id="23" name="内容占位符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10035275"/>
              </p:ext>
            </p:extLst>
          </p:nvPr>
        </p:nvGraphicFramePr>
        <p:xfrm>
          <a:off x="406574" y="2132856"/>
          <a:ext cx="11521279" cy="2952329"/>
        </p:xfrm>
        <a:graphic>
          <a:graphicData uri="http://schemas.openxmlformats.org/drawingml/2006/table">
            <a:tbl>
              <a:tblPr firstRow="1" firstCol="1" bandRow="1"/>
              <a:tblGrid>
                <a:gridCol w="26642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281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94421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66242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231005" algn="l"/>
                          <a:tab pos="675132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City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（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城市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）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231005" algn="l"/>
                          <a:tab pos="675132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Sydney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231005" algn="l"/>
                          <a:tab pos="675132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Sanya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231005" algn="l"/>
                          <a:tab pos="675132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Moscow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231005" algn="l"/>
                          <a:tab pos="675132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Nanjing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231005" algn="l"/>
                          <a:tab pos="675132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London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6242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231005" algn="l"/>
                          <a:tab pos="675132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Temperature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231005" algn="l"/>
                          <a:tab pos="675132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31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/>
                        </a:rPr>
                        <a:t>℃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231005" algn="l"/>
                          <a:tab pos="675132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28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/>
                        </a:rPr>
                        <a:t>℃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231005" algn="l"/>
                          <a:tab pos="675132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1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/>
                        </a:rPr>
                        <a:t>℃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231005" algn="l"/>
                          <a:tab pos="675132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10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/>
                        </a:rPr>
                        <a:t>℃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231005" algn="l"/>
                          <a:tab pos="675132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2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/>
                        </a:rPr>
                        <a:t>℃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27487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231005" algn="l"/>
                          <a:tab pos="675132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Weather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231005" algn="l"/>
                          <a:tab pos="6751320" algn="l"/>
                        </a:tabLst>
                      </a:pPr>
                      <a:endParaRPr lang="en-US" sz="28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231005" algn="l"/>
                          <a:tab pos="6751320" algn="l"/>
                        </a:tabLst>
                      </a:pPr>
                      <a:endParaRPr lang="en-US" sz="28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231005" algn="l"/>
                          <a:tab pos="6751320" algn="l"/>
                        </a:tabLst>
                      </a:pPr>
                      <a:endParaRPr lang="en-US" sz="28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231005" algn="l"/>
                          <a:tab pos="6751320" algn="l"/>
                        </a:tabLst>
                      </a:pPr>
                      <a:endParaRPr lang="en-US" sz="28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231005" algn="l"/>
                          <a:tab pos="6751320" algn="l"/>
                        </a:tabLst>
                      </a:pPr>
                      <a:endParaRPr lang="en-US" sz="28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4" name="图片 23"/>
          <p:cNvPicPr/>
          <p:nvPr/>
        </p:nvPicPr>
        <p:blipFill>
          <a:blip r:embed="rId2"/>
          <a:stretch>
            <a:fillRect/>
          </a:stretch>
        </p:blipFill>
        <p:spPr>
          <a:xfrm>
            <a:off x="1368650" y="953545"/>
            <a:ext cx="2652395" cy="431800"/>
          </a:xfrm>
          <a:prstGeom prst="rect">
            <a:avLst/>
          </a:prstGeom>
        </p:spPr>
      </p:pic>
      <p:pic>
        <p:nvPicPr>
          <p:cNvPr id="25" name="FS465.ep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894" y="3573016"/>
            <a:ext cx="1291009" cy="1274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FS466.ep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1827" y="3668266"/>
            <a:ext cx="1121139" cy="1104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FS467.ep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1270" y="3613244"/>
            <a:ext cx="1274022" cy="1274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fs468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1470" y="3677792"/>
            <a:ext cx="1121139" cy="900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fs469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0420" y="3667146"/>
            <a:ext cx="1307996" cy="1274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49601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2880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/>
              </a:rPr>
              <a:t>（一）根据表格内容，判断句子正（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T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）误（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F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 。（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6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分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Today it’s snowy and cold in Sanya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Today it’s cloudy and warm in London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Today it’s sunny and hot in Moscow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910630" y="2401724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910630" y="3049796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910630" y="3697868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7043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590931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dirty="0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 dirty="0">
                <a:solidFill>
                  <a:srgbClr val="000000"/>
                </a:solidFill>
                <a:cs typeface="Times New Roman"/>
              </a:rPr>
              <a:t>二）</a:t>
            </a:r>
            <a:r>
              <a:rPr lang="en-US" altLang="zh-CN" dirty="0">
                <a:solidFill>
                  <a:srgbClr val="000000"/>
                </a:solidFill>
                <a:cs typeface="Times New Roman"/>
              </a:rPr>
              <a:t>Linda</a:t>
            </a:r>
            <a:r>
              <a:rPr lang="zh-CN" altLang="zh-CN" dirty="0">
                <a:solidFill>
                  <a:srgbClr val="000000"/>
                </a:solidFill>
                <a:cs typeface="Times New Roman"/>
              </a:rPr>
              <a:t>在悉尼，</a:t>
            </a:r>
            <a:r>
              <a:rPr lang="en-US" altLang="zh-CN" dirty="0">
                <a:solidFill>
                  <a:srgbClr val="000000"/>
                </a:solidFill>
                <a:cs typeface="Times New Roman"/>
              </a:rPr>
              <a:t>Lily</a:t>
            </a:r>
            <a:r>
              <a:rPr lang="zh-CN" altLang="zh-CN" dirty="0">
                <a:solidFill>
                  <a:srgbClr val="000000"/>
                </a:solidFill>
                <a:cs typeface="Times New Roman"/>
              </a:rPr>
              <a:t>在南京，她们正在电话中讨论天气。根据表格内容，完成下面的对话。（</a:t>
            </a:r>
            <a:r>
              <a:rPr lang="en-US" altLang="zh-CN" dirty="0">
                <a:solidFill>
                  <a:srgbClr val="000000"/>
                </a:solidFill>
                <a:cs typeface="Times New Roman"/>
              </a:rPr>
              <a:t>6</a:t>
            </a:r>
            <a:r>
              <a:rPr lang="zh-CN" altLang="zh-CN" dirty="0">
                <a:solidFill>
                  <a:srgbClr val="000000"/>
                </a:solidFill>
                <a:ea typeface="楷体"/>
                <a:cs typeface="Times New Roman"/>
              </a:rPr>
              <a:t>分</a:t>
            </a:r>
            <a:r>
              <a:rPr lang="zh-CN" altLang="zh-CN" dirty="0">
                <a:solidFill>
                  <a:srgbClr val="000000"/>
                </a:solidFill>
                <a:cs typeface="Times New Roman"/>
              </a:rPr>
              <a:t>）</a:t>
            </a:r>
            <a:endParaRPr lang="zh-CN" altLang="zh-CN" sz="1400" dirty="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b="1" dirty="0">
                <a:solidFill>
                  <a:srgbClr val="000000"/>
                </a:solidFill>
                <a:cs typeface="Times New Roman"/>
              </a:rPr>
              <a:t>Linda</a:t>
            </a:r>
            <a:r>
              <a:rPr lang="zh-CN" altLang="zh-CN" dirty="0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 dirty="0" err="1">
                <a:solidFill>
                  <a:srgbClr val="000000"/>
                </a:solidFill>
                <a:cs typeface="Times New Roman"/>
              </a:rPr>
              <a:t>Hi,Lily</a:t>
            </a:r>
            <a:r>
              <a:rPr lang="zh-CN" altLang="zh-CN" dirty="0">
                <a:solidFill>
                  <a:srgbClr val="000000"/>
                </a:solidFill>
                <a:cs typeface="Times New Roman"/>
              </a:rPr>
              <a:t>！</a:t>
            </a:r>
            <a:r>
              <a:rPr lang="en-US" altLang="zh-CN" dirty="0">
                <a:solidFill>
                  <a:srgbClr val="000000"/>
                </a:solidFill>
                <a:cs typeface="Times New Roman"/>
              </a:rPr>
              <a:t>This is Linda</a:t>
            </a:r>
            <a:r>
              <a:rPr lang="en-US" altLang="zh-CN" dirty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 dirty="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b="1" dirty="0">
                <a:solidFill>
                  <a:srgbClr val="000000"/>
                </a:solidFill>
                <a:cs typeface="Times New Roman"/>
              </a:rPr>
              <a:t>Lily</a:t>
            </a:r>
            <a:r>
              <a:rPr lang="zh-CN" altLang="zh-CN" dirty="0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 dirty="0" err="1">
                <a:solidFill>
                  <a:srgbClr val="000000"/>
                </a:solidFill>
                <a:cs typeface="Times New Roman"/>
              </a:rPr>
              <a:t>Hi,Linda</a:t>
            </a:r>
            <a:r>
              <a:rPr lang="zh-CN" altLang="zh-CN" dirty="0">
                <a:solidFill>
                  <a:srgbClr val="000000"/>
                </a:solidFill>
                <a:cs typeface="Times New Roman"/>
              </a:rPr>
              <a:t>！</a:t>
            </a:r>
            <a:r>
              <a:rPr lang="en-US" altLang="zh-CN" dirty="0">
                <a:solidFill>
                  <a:srgbClr val="000000"/>
                </a:solidFill>
                <a:cs typeface="Times New Roman"/>
              </a:rPr>
              <a:t>What’s the weather like in 1</a:t>
            </a:r>
            <a:r>
              <a:rPr lang="en-US" altLang="zh-CN" dirty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cs typeface="Times New Roman"/>
              </a:rPr>
              <a:t>？</a:t>
            </a:r>
            <a:r>
              <a:rPr lang="en-US" altLang="zh-CN" dirty="0">
                <a:solidFill>
                  <a:srgbClr val="000000"/>
                </a:solidFill>
                <a:cs typeface="Times New Roman"/>
              </a:rPr>
              <a:t> Is it 2</a:t>
            </a:r>
            <a:r>
              <a:rPr lang="en-US" altLang="zh-CN" dirty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zh-CN" altLang="zh-CN" dirty="0" smtClean="0">
                <a:solidFill>
                  <a:srgbClr val="000000"/>
                </a:solidFill>
                <a:cs typeface="Times New Roman"/>
              </a:rPr>
              <a:t>？</a:t>
            </a:r>
            <a:endParaRPr lang="en-US" altLang="zh-CN" sz="1400" dirty="0">
              <a:solidFill>
                <a:srgbClr val="000000"/>
              </a:solidFill>
              <a:cs typeface="Times New Roman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b="1" dirty="0">
                <a:solidFill>
                  <a:srgbClr val="000000"/>
                </a:solidFill>
                <a:cs typeface="Times New Roman"/>
              </a:rPr>
              <a:t>Linda</a:t>
            </a:r>
            <a:r>
              <a:rPr lang="zh-CN" altLang="zh-CN" dirty="0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 dirty="0" err="1">
                <a:solidFill>
                  <a:srgbClr val="000000"/>
                </a:solidFill>
                <a:cs typeface="Times New Roman"/>
              </a:rPr>
              <a:t>Yes,it</a:t>
            </a:r>
            <a:r>
              <a:rPr lang="en-US" altLang="zh-CN" dirty="0">
                <a:solidFill>
                  <a:srgbClr val="000000"/>
                </a:solidFill>
                <a:cs typeface="Times New Roman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cs typeface="Times New Roman"/>
              </a:rPr>
              <a:t>is</a:t>
            </a:r>
            <a:r>
              <a:rPr lang="en-US" altLang="zh-CN" dirty="0" err="1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cs typeface="Times New Roman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cs typeface="Times New Roman"/>
              </a:rPr>
              <a:t> 3</a:t>
            </a:r>
            <a:r>
              <a:rPr lang="en-US" altLang="zh-CN" dirty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cs typeface="Times New Roman"/>
              </a:rPr>
              <a:t>and 4</a:t>
            </a:r>
            <a:r>
              <a:rPr lang="en-US" altLang="zh-CN" dirty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dirty="0">
                <a:solidFill>
                  <a:srgbClr val="000000"/>
                </a:solidFill>
                <a:cs typeface="Times New Roman"/>
              </a:rPr>
              <a:t>How about Nanjing</a:t>
            </a:r>
            <a:r>
              <a:rPr lang="zh-CN" altLang="zh-CN" dirty="0">
                <a:solidFill>
                  <a:srgbClr val="000000"/>
                </a:solidFill>
                <a:cs typeface="Times New Roman"/>
              </a:rPr>
              <a:t>？</a:t>
            </a:r>
            <a:r>
              <a:rPr lang="en-US" altLang="zh-CN" dirty="0">
                <a:solidFill>
                  <a:srgbClr val="000000"/>
                </a:solidFill>
                <a:cs typeface="Times New Roman"/>
              </a:rPr>
              <a:t> Is it hot</a:t>
            </a:r>
            <a:r>
              <a:rPr lang="zh-CN" altLang="zh-CN" dirty="0">
                <a:solidFill>
                  <a:srgbClr val="000000"/>
                </a:solidFill>
                <a:cs typeface="Times New Roman"/>
              </a:rPr>
              <a:t>？</a:t>
            </a:r>
            <a:endParaRPr lang="zh-CN" altLang="zh-CN" sz="1400" dirty="0">
              <a:solidFill>
                <a:srgbClr val="000000"/>
              </a:solidFill>
              <a:cs typeface="Times New Roman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b="1" dirty="0">
                <a:solidFill>
                  <a:srgbClr val="000000"/>
                </a:solidFill>
                <a:cs typeface="Times New Roman"/>
              </a:rPr>
              <a:t>Lily</a:t>
            </a:r>
            <a:r>
              <a:rPr lang="zh-CN" altLang="zh-CN" dirty="0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 dirty="0">
                <a:solidFill>
                  <a:srgbClr val="000000"/>
                </a:solidFill>
                <a:cs typeface="Times New Roman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cs typeface="Times New Roman"/>
              </a:rPr>
              <a:t>，</a:t>
            </a:r>
            <a:r>
              <a:rPr lang="en-US" altLang="zh-CN" dirty="0">
                <a:solidFill>
                  <a:srgbClr val="000000"/>
                </a:solidFill>
                <a:cs typeface="Times New Roman"/>
              </a:rPr>
              <a:t>it 6</a:t>
            </a:r>
            <a:r>
              <a:rPr lang="en-US" altLang="zh-CN" dirty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dirty="0">
                <a:solidFill>
                  <a:srgbClr val="000000"/>
                </a:solidFill>
                <a:cs typeface="Times New Roman"/>
              </a:rPr>
              <a:t>It’s 10 degrees</a:t>
            </a:r>
            <a:r>
              <a:rPr lang="zh-CN" altLang="zh-CN" dirty="0">
                <a:solidFill>
                  <a:srgbClr val="000000"/>
                </a:solidFill>
                <a:cs typeface="Times New Roman"/>
              </a:rPr>
              <a:t>！</a:t>
            </a:r>
            <a:endParaRPr lang="zh-CN" altLang="zh-CN" sz="1400" dirty="0">
              <a:solidFill>
                <a:srgbClr val="000000"/>
              </a:solidFill>
              <a:cs typeface="Times New Roman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b="1" dirty="0">
                <a:solidFill>
                  <a:srgbClr val="000000"/>
                </a:solidFill>
                <a:cs typeface="Times New Roman"/>
              </a:rPr>
              <a:t>Linda</a:t>
            </a:r>
            <a:r>
              <a:rPr lang="zh-CN" altLang="zh-CN" dirty="0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 dirty="0">
                <a:solidFill>
                  <a:srgbClr val="000000"/>
                </a:solidFill>
                <a:cs typeface="Times New Roman"/>
              </a:rPr>
              <a:t>It’s 10 degrees</a:t>
            </a:r>
            <a:r>
              <a:rPr lang="zh-CN" altLang="zh-CN" dirty="0">
                <a:solidFill>
                  <a:srgbClr val="000000"/>
                </a:solidFill>
                <a:cs typeface="Times New Roman"/>
              </a:rPr>
              <a:t>！</a:t>
            </a:r>
            <a:r>
              <a:rPr lang="en-US" altLang="zh-CN" dirty="0">
                <a:solidFill>
                  <a:srgbClr val="000000"/>
                </a:solidFill>
                <a:cs typeface="Times New Roman"/>
              </a:rPr>
              <a:t>That’s cool</a:t>
            </a:r>
            <a:r>
              <a:rPr lang="en-US" altLang="zh-CN" dirty="0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 dirty="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808379" y="2720539"/>
            <a:ext cx="13035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Sydney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838622" y="3349447"/>
            <a:ext cx="170431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sunny/hot</a:t>
            </a: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4078982" y="4023170"/>
            <a:ext cx="11047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sunny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6743278" y="4095178"/>
            <a:ext cx="6848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hot</a:t>
            </a:r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2134766" y="5382269"/>
            <a:ext cx="62388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No</a:t>
            </a:r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4439022" y="5370455"/>
            <a:ext cx="8643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isn’t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8632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64715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ea typeface="黑体"/>
                <a:cs typeface="Times New Roman"/>
              </a:rPr>
              <a:t>十二、</a:t>
            </a:r>
            <a:r>
              <a:rPr lang="en-US" altLang="zh-CN" smtClean="0">
                <a:solidFill>
                  <a:srgbClr val="000000"/>
                </a:solidFill>
                <a:ea typeface="黑体"/>
                <a:cs typeface="Times New Roman"/>
              </a:rPr>
              <a:t>                        </a:t>
            </a:r>
            <a:r>
              <a:rPr lang="zh-CN" altLang="zh-CN" smtClean="0">
                <a:solidFill>
                  <a:srgbClr val="000000"/>
                </a:solidFill>
                <a:ea typeface="黑体"/>
                <a:cs typeface="Times New Roman"/>
              </a:rPr>
              <a:t>是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北京一周的天气预报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，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看图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，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完成下列各题。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10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分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algn="ctr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sz="1400">
                <a:solidFill>
                  <a:srgbClr val="000000"/>
                </a:solidFill>
                <a:cs typeface="Times New Roman"/>
              </a:rPr>
              <a:t> 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endParaRPr lang="en-US" altLang="zh-CN" smtClean="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endParaRPr lang="en-US" altLang="zh-CN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endParaRPr lang="en-US" altLang="zh-CN" smtClean="0">
              <a:solidFill>
                <a:srgbClr val="000000"/>
              </a:solidFill>
              <a:cs typeface="Times New Roman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1558702" y="908720"/>
            <a:ext cx="2573655" cy="431800"/>
          </a:xfrm>
          <a:prstGeom prst="rect">
            <a:avLst/>
          </a:prstGeom>
        </p:spPr>
      </p:pic>
      <p:pic>
        <p:nvPicPr>
          <p:cNvPr id="5" name="fs464.jpg" descr="id:2147489853;FounderCES"/>
          <p:cNvPicPr/>
          <p:nvPr/>
        </p:nvPicPr>
        <p:blipFill>
          <a:blip r:embed="rId3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07436" y="1556792"/>
            <a:ext cx="7188170" cy="4752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907043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一）看图，完成句子。（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6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分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This is a weather report of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　　　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159102" y="1412776"/>
            <a:ext cx="12811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Beijing</a:t>
            </a:r>
            <a:endParaRPr lang="zh-CN" altLang="en-US"/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2060848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2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It’s 18 degrees at night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ea typeface="楷体"/>
                <a:cs typeface="Times New Roman"/>
              </a:rPr>
              <a:t>晚上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 on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　　　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 smtClean="0">
              <a:solidFill>
                <a:srgbClr val="000000"/>
              </a:solidFill>
              <a:cs typeface="Times New Roman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3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The 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highest temperature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ea typeface="楷体"/>
                <a:cs typeface="Times New Roman"/>
              </a:rPr>
              <a:t>最高温度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 is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/>
              </a:rPr>
              <a:t>℃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 on Friday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167214" y="2082065"/>
            <a:ext cx="168187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Thursday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6984176" y="2820619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25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6103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  <p:bldP spid="1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75853"/>
            <a:ext cx="11485848" cy="4013406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二）看图，选择正确的答案。（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4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分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What’s the weather like on Tuesday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？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indent="1710690"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Sunny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Windy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Rainy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If you go out on Sunday,you’d better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wear sunglasses	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take an umbrella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take off your 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hat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0630" y="126876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940895" y="241249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Times New Roman"/>
                <a:ea typeface="宋体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0889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29348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ea typeface="黑体"/>
                <a:cs typeface="Times New Roman"/>
              </a:rPr>
              <a:t>十三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、书面表达。假设你是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Ken,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根据图片提示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，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写一写星期一的天气状况以及你的活动。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9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分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sz="1400">
                <a:solidFill>
                  <a:srgbClr val="000000"/>
                </a:solidFill>
                <a:cs typeface="Times New Roman"/>
              </a:rPr>
              <a:t> 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endParaRPr lang="en-US" altLang="zh-CN" u="sng" smtClean="0">
              <a:solidFill>
                <a:srgbClr val="FEFEFE"/>
              </a:solidFill>
              <a:uFill>
                <a:solidFill>
                  <a:srgbClr val="000000"/>
                </a:solidFill>
              </a:u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endParaRPr lang="en-US" altLang="zh-CN" u="sng">
              <a:solidFill>
                <a:srgbClr val="FEFEFE"/>
              </a:solidFill>
              <a:uFill>
                <a:solidFill>
                  <a:srgbClr val="000000"/>
                </a:solidFill>
              </a:u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        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                                                                                              .</a:t>
            </a: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                                                                                                                              .</a:t>
            </a:r>
            <a:endParaRPr lang="en-US" altLang="zh-CN" smtClean="0">
              <a:solidFill>
                <a:srgbClr val="000000"/>
              </a:solidFill>
              <a:ea typeface="黑体"/>
              <a:cs typeface="Times New Roman"/>
            </a:endParaRPr>
          </a:p>
        </p:txBody>
      </p:sp>
      <p:pic>
        <p:nvPicPr>
          <p:cNvPr id="3" name="fs470.jpg" descr="id:214748986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82838" y="2204864"/>
            <a:ext cx="6597428" cy="1189363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78582" y="3538243"/>
            <a:ext cx="1123324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>
                <a:latin typeface="Times New Roman"/>
                <a:ea typeface="宋体"/>
              </a:rPr>
              <a:t>Hello</a:t>
            </a:r>
            <a:r>
              <a:rPr lang="zh-CN" altLang="zh-CN">
                <a:latin typeface="Times New Roman"/>
                <a:ea typeface="宋体"/>
                <a:cs typeface="Times New Roman"/>
              </a:rPr>
              <a:t>！</a:t>
            </a:r>
            <a:r>
              <a:rPr lang="en-US" altLang="zh-CN">
                <a:latin typeface="Times New Roman"/>
                <a:ea typeface="宋体"/>
              </a:rPr>
              <a:t>I’m Ken. It’s Monday today. It is sunny. I play football. I go swimming too</a:t>
            </a:r>
            <a:r>
              <a:rPr lang="en-US" altLang="zh-CN" smtClean="0">
                <a:latin typeface="Times New Roman"/>
                <a:ea typeface="宋体"/>
              </a:rPr>
              <a:t>.</a:t>
            </a:r>
            <a:r>
              <a:rPr lang="zh-CN" altLang="zh-CN">
                <a:cs typeface="Times New Roman" panose="02020603050405020304" pitchFamily="18" charset="0"/>
              </a:rPr>
              <a:t> （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仅供参考</a:t>
            </a:r>
            <a:r>
              <a:rPr lang="zh-CN" altLang="zh-CN">
                <a:cs typeface="Times New Roman" panose="02020603050405020304" pitchFamily="18" charset="0"/>
              </a:rPr>
              <a:t>）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2082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095108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）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4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sunny	B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sun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endParaRPr lang="en-US" altLang="zh-CN" smtClean="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）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5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wet	B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weather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34566" y="2761764"/>
            <a:ext cx="11047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</a:rPr>
              <a:t>sunny</a:t>
            </a:r>
            <a:endParaRPr lang="zh-CN" altLang="en-US">
              <a:solidFill>
                <a:srgbClr val="ED028C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961800" y="218570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34566" y="4129916"/>
            <a:ext cx="14205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</a:rPr>
              <a:t>weather</a:t>
            </a:r>
            <a:endParaRPr lang="zh-CN" altLang="en-US">
              <a:solidFill>
                <a:srgbClr val="ED028C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982638" y="348184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2773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34566" y="764704"/>
            <a:ext cx="11485848" cy="656846"/>
          </a:xfrm>
        </p:spPr>
        <p:txBody>
          <a:bodyPr/>
          <a:lstStyle/>
          <a:p>
            <a:r>
              <a:rPr lang="zh-CN" altLang="zh-CN" dirty="0">
                <a:solidFill>
                  <a:srgbClr val="000000"/>
                </a:solidFill>
                <a:ea typeface="黑体"/>
                <a:cs typeface="Times New Roman"/>
              </a:rPr>
              <a:t>二、听录音</a:t>
            </a:r>
            <a:r>
              <a:rPr lang="zh-CN" altLang="zh-CN" dirty="0">
                <a:solidFill>
                  <a:srgbClr val="000000"/>
                </a:solidFill>
                <a:cs typeface="Times New Roman"/>
              </a:rPr>
              <a:t>，</a:t>
            </a:r>
            <a:r>
              <a:rPr lang="zh-CN" altLang="zh-CN" dirty="0">
                <a:solidFill>
                  <a:srgbClr val="000000"/>
                </a:solidFill>
                <a:ea typeface="黑体"/>
                <a:cs typeface="Times New Roman"/>
              </a:rPr>
              <a:t>判断下列图片与所听内容是</a:t>
            </a:r>
            <a:r>
              <a:rPr lang="zh-CN" altLang="zh-CN" dirty="0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 dirty="0">
                <a:solidFill>
                  <a:srgbClr val="000000"/>
                </a:solidFill>
                <a:cs typeface="Times New Roman"/>
              </a:rPr>
              <a:t>T</a:t>
            </a:r>
            <a:r>
              <a:rPr lang="zh-CN" altLang="zh-CN" dirty="0">
                <a:solidFill>
                  <a:srgbClr val="000000"/>
                </a:solidFill>
                <a:cs typeface="Times New Roman"/>
              </a:rPr>
              <a:t>）</a:t>
            </a:r>
            <a:r>
              <a:rPr lang="zh-CN" altLang="zh-CN" dirty="0">
                <a:solidFill>
                  <a:srgbClr val="000000"/>
                </a:solidFill>
                <a:ea typeface="黑体"/>
                <a:cs typeface="Times New Roman"/>
              </a:rPr>
              <a:t>否</a:t>
            </a:r>
            <a:r>
              <a:rPr lang="zh-CN" altLang="zh-CN" dirty="0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 dirty="0">
                <a:solidFill>
                  <a:srgbClr val="000000"/>
                </a:solidFill>
                <a:cs typeface="Times New Roman"/>
              </a:rPr>
              <a:t>F</a:t>
            </a:r>
            <a:r>
              <a:rPr lang="zh-CN" altLang="zh-CN" dirty="0">
                <a:solidFill>
                  <a:srgbClr val="000000"/>
                </a:solidFill>
                <a:cs typeface="Times New Roman"/>
              </a:rPr>
              <a:t>）</a:t>
            </a:r>
            <a:r>
              <a:rPr lang="zh-CN" altLang="zh-CN" dirty="0">
                <a:solidFill>
                  <a:srgbClr val="000000"/>
                </a:solidFill>
                <a:ea typeface="黑体"/>
                <a:cs typeface="Times New Roman"/>
              </a:rPr>
              <a:t>相符。</a:t>
            </a:r>
            <a:r>
              <a:rPr lang="zh-CN" altLang="zh-CN" dirty="0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 dirty="0">
                <a:solidFill>
                  <a:srgbClr val="000000"/>
                </a:solidFill>
                <a:cs typeface="Times New Roman"/>
              </a:rPr>
              <a:t>10</a:t>
            </a:r>
            <a:r>
              <a:rPr lang="zh-CN" altLang="zh-CN" dirty="0">
                <a:solidFill>
                  <a:srgbClr val="000000"/>
                </a:solidFill>
                <a:ea typeface="楷体"/>
                <a:cs typeface="Times New Roman"/>
              </a:rPr>
              <a:t>分</a:t>
            </a:r>
            <a:r>
              <a:rPr lang="zh-CN" altLang="zh-CN" dirty="0" smtClean="0">
                <a:solidFill>
                  <a:srgbClr val="000000"/>
                </a:solidFill>
                <a:cs typeface="Times New Roman"/>
              </a:rPr>
              <a:t>）</a:t>
            </a:r>
            <a:endParaRPr lang="zh-CN" altLang="zh-CN" sz="1400" dirty="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528971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1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　　）　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  2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　　）　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3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       4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 sz="1400" smtClean="0">
                <a:solidFill>
                  <a:srgbClr val="000000"/>
                </a:solidFill>
                <a:cs typeface="Times New Roman"/>
              </a:rPr>
              <a:t>          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5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　　）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pic>
        <p:nvPicPr>
          <p:cNvPr id="4" name="fs450.jpg" descr="id:214748971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66614" y="1563016"/>
            <a:ext cx="1327697" cy="1073579"/>
          </a:xfrm>
          <a:prstGeom prst="rect">
            <a:avLst/>
          </a:prstGeom>
        </p:spPr>
      </p:pic>
      <p:pic>
        <p:nvPicPr>
          <p:cNvPr id="5" name="fs453.jpg" descr="id:214748974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7413078" y="1563016"/>
            <a:ext cx="1871149" cy="1073579"/>
          </a:xfrm>
          <a:prstGeom prst="rect">
            <a:avLst/>
          </a:prstGeom>
        </p:spPr>
      </p:pic>
      <p:pic>
        <p:nvPicPr>
          <p:cNvPr id="6" name="fs451.jpg" descr="id:214748972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2948583" y="1563016"/>
            <a:ext cx="1844500" cy="1073579"/>
          </a:xfrm>
          <a:prstGeom prst="rect">
            <a:avLst/>
          </a:prstGeom>
        </p:spPr>
      </p:pic>
      <p:pic>
        <p:nvPicPr>
          <p:cNvPr id="7" name="fs454.jpg" descr="id:2147489747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9861350" y="1556792"/>
            <a:ext cx="1273447" cy="1073579"/>
          </a:xfrm>
          <a:prstGeom prst="rect">
            <a:avLst/>
          </a:prstGeom>
        </p:spPr>
      </p:pic>
      <p:pic>
        <p:nvPicPr>
          <p:cNvPr id="8" name="fs452.jpg" descr="id:2147489733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5252839" y="1563016"/>
            <a:ext cx="1070724" cy="1073579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1331813" y="2636595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3574926" y="264271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5732313" y="264271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8159571" y="264271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10428990" y="2642711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14" name="内容占位符 1"/>
          <p:cNvSpPr txBox="1">
            <a:spLocks/>
          </p:cNvSpPr>
          <p:nvPr/>
        </p:nvSpPr>
        <p:spPr bwMode="auto">
          <a:xfrm>
            <a:off x="363077" y="3159815"/>
            <a:ext cx="11485848" cy="3246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en-US" altLang="zh-CN" b="1" dirty="0" smtClean="0">
                <a:solidFill>
                  <a:srgbClr val="ED028C"/>
                </a:solidFill>
              </a:rPr>
              <a:t>1. It’s hot today. You can take off your coat.</a:t>
            </a:r>
            <a:endParaRPr lang="zh-CN" altLang="zh-CN" dirty="0" smtClean="0">
              <a:solidFill>
                <a:srgbClr val="ED028C"/>
              </a:solidFill>
            </a:endParaRPr>
          </a:p>
          <a:p>
            <a:pPr eaLnBrk="1" hangingPunct="0"/>
            <a:r>
              <a:rPr lang="en-US" altLang="zh-CN" b="1" dirty="0" smtClean="0">
                <a:solidFill>
                  <a:srgbClr val="ED028C"/>
                </a:solidFill>
              </a:rPr>
              <a:t>2. It’s sunny and hot. You can swim outside.</a:t>
            </a:r>
            <a:endParaRPr lang="zh-CN" altLang="zh-CN" dirty="0" smtClean="0">
              <a:solidFill>
                <a:srgbClr val="ED028C"/>
              </a:solidFill>
            </a:endParaRPr>
          </a:p>
          <a:p>
            <a:pPr eaLnBrk="1" hangingPunct="0"/>
            <a:r>
              <a:rPr lang="en-US" altLang="zh-CN" b="1" dirty="0" smtClean="0">
                <a:solidFill>
                  <a:srgbClr val="ED028C"/>
                </a:solidFill>
              </a:rPr>
              <a:t>3. It’s snowy. Let’s make a snowman.</a:t>
            </a:r>
            <a:endParaRPr lang="zh-CN" altLang="zh-CN" dirty="0" smtClean="0">
              <a:solidFill>
                <a:srgbClr val="ED028C"/>
              </a:solidFill>
            </a:endParaRPr>
          </a:p>
          <a:p>
            <a:pPr eaLnBrk="1" hangingPunct="0"/>
            <a:r>
              <a:rPr lang="en-US" altLang="zh-CN" b="1" dirty="0" smtClean="0">
                <a:solidFill>
                  <a:srgbClr val="ED028C"/>
                </a:solidFill>
              </a:rPr>
              <a:t>4. It’s rainy. Let’s watch TV at home.</a:t>
            </a:r>
            <a:endParaRPr lang="zh-CN" altLang="zh-CN" dirty="0" smtClean="0">
              <a:solidFill>
                <a:srgbClr val="ED028C"/>
              </a:solidFill>
            </a:endParaRPr>
          </a:p>
          <a:p>
            <a:pPr eaLnBrk="1" hangingPunct="0"/>
            <a:r>
              <a:rPr lang="en-US" altLang="zh-CN" b="1" dirty="0" smtClean="0">
                <a:solidFill>
                  <a:srgbClr val="ED028C"/>
                </a:solidFill>
              </a:rPr>
              <a:t>5. It’s sunny and windy. Let’s fly kites.</a:t>
            </a:r>
            <a:endParaRPr lang="zh-CN" altLang="zh-CN" dirty="0">
              <a:solidFill>
                <a:srgbClr val="ED02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777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87939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2288" algn="l"/>
                <a:tab pos="4230688" algn="l"/>
                <a:tab pos="6750050" algn="l"/>
              </a:tabLst>
            </a:pPr>
            <a:r>
              <a:rPr lang="zh-CN" altLang="zh-CN" smtClean="0">
                <a:solidFill>
                  <a:srgbClr val="000000"/>
                </a:solidFill>
                <a:ea typeface="黑体"/>
                <a:cs typeface="Times New Roman"/>
              </a:rPr>
              <a:t>三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、听录音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，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根据所听内容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，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选择合适的答语。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10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分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230688" algn="l"/>
                <a:tab pos="6750050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It’s 8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00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	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230688" algn="l"/>
                <a:tab pos="675005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It’s time for lunch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	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230688" algn="l"/>
                <a:tab pos="675005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Let’s go to the playground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34566" y="3985900"/>
            <a:ext cx="281038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latin typeface="Times New Roman"/>
                <a:ea typeface="宋体"/>
              </a:rPr>
              <a:t>What time is it</a:t>
            </a:r>
            <a:r>
              <a:rPr lang="zh-CN" altLang="zh-CN">
                <a:solidFill>
                  <a:srgbClr val="ED028C"/>
                </a:solidFill>
                <a:latin typeface="Times New Roman"/>
                <a:ea typeface="宋体"/>
                <a:cs typeface="Times New Roman"/>
              </a:rPr>
              <a:t>？</a:t>
            </a:r>
            <a:endParaRPr lang="zh-CN" altLang="en-US">
              <a:solidFill>
                <a:srgbClr val="ED028C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982638" y="209861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6798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2288" algn="l"/>
                <a:tab pos="4230688" algn="l"/>
                <a:tab pos="675005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Yes,I do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	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230688" algn="l"/>
                <a:tab pos="675005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No,you can’t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	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230688" algn="l"/>
                <a:tab pos="675005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Be careful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230688" algn="l"/>
                <a:tab pos="6750050" algn="l"/>
              </a:tabLst>
            </a:pPr>
            <a:endParaRPr lang="en-US" altLang="zh-CN" smtClean="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230688" algn="l"/>
                <a:tab pos="675005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How about Xi’an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？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230688" algn="l"/>
                <a:tab pos="675005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It’s rainy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	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230688" algn="l"/>
                <a:tab pos="675005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It’s time for breakfast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34566" y="2780928"/>
            <a:ext cx="399981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</a:rPr>
              <a:t>Can I go outside today</a:t>
            </a:r>
            <a:r>
              <a:rPr lang="zh-CN" altLang="zh-CN">
                <a:solidFill>
                  <a:srgbClr val="ED028C"/>
                </a:solidFill>
              </a:rPr>
              <a:t>？</a:t>
            </a:r>
            <a:endParaRPr lang="zh-CN" altLang="en-US">
              <a:solidFill>
                <a:srgbClr val="ED028C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982638" y="90872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18709" y="5301208"/>
            <a:ext cx="41867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</a:rPr>
              <a:t>What’s the weather like</a:t>
            </a:r>
            <a:r>
              <a:rPr lang="zh-CN" altLang="zh-CN">
                <a:solidFill>
                  <a:srgbClr val="ED028C"/>
                </a:solidFill>
              </a:rPr>
              <a:t>？</a:t>
            </a:r>
          </a:p>
        </p:txBody>
      </p:sp>
      <p:sp>
        <p:nvSpPr>
          <p:cNvPr id="6" name="矩形 5"/>
          <p:cNvSpPr/>
          <p:nvPr/>
        </p:nvSpPr>
        <p:spPr>
          <a:xfrm>
            <a:off x="979739" y="342900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32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2288" algn="l"/>
                <a:tab pos="4230688" algn="l"/>
                <a:tab pos="675005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Yes,I am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	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230688" algn="l"/>
                <a:tab pos="675005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No,you can’t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	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230688" algn="l"/>
                <a:tab pos="675005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Yes,it is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230688" algn="l"/>
                <a:tab pos="6750050" algn="l"/>
              </a:tabLst>
            </a:pPr>
            <a:endParaRPr lang="en-US" altLang="zh-CN" smtClean="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230688" algn="l"/>
                <a:tab pos="675005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No,I have a cold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	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230688" algn="l"/>
                <a:tab pos="675005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It’s windy here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230688" algn="l"/>
                <a:tab pos="675005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It’s sunny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82638" y="90872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C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34566" y="2780928"/>
            <a:ext cx="319991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</a:rPr>
              <a:t>Is it cold in Jinan</a:t>
            </a:r>
            <a:r>
              <a:rPr lang="zh-CN" altLang="zh-CN">
                <a:solidFill>
                  <a:srgbClr val="ED028C"/>
                </a:solidFill>
              </a:rPr>
              <a:t>？</a:t>
            </a:r>
            <a:endParaRPr lang="zh-CN" altLang="en-US">
              <a:solidFill>
                <a:srgbClr val="ED028C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31739" y="5373216"/>
            <a:ext cx="241277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</a:rPr>
              <a:t>Are you OK</a:t>
            </a:r>
            <a:r>
              <a:rPr lang="zh-CN" altLang="zh-CN">
                <a:solidFill>
                  <a:srgbClr val="ED028C"/>
                </a:solidFill>
              </a:rPr>
              <a:t>？</a:t>
            </a:r>
            <a:endParaRPr lang="zh-CN" altLang="en-US">
              <a:solidFill>
                <a:srgbClr val="ED028C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982638" y="342900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7456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algn="l"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四、听录音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，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根据所听内容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，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选择正确的答案。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10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分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）</a:t>
            </a:r>
            <a:endParaRPr lang="en-US" altLang="zh-CN" b="1" smtClean="0">
              <a:solidFill>
                <a:srgbClr val="FF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cs typeface="Times New Roman"/>
              </a:rPr>
              <a:t>Dear </a:t>
            </a:r>
            <a:r>
              <a:rPr lang="en-US" altLang="zh-CN" b="1">
                <a:solidFill>
                  <a:srgbClr val="ED028C"/>
                </a:solidFill>
                <a:cs typeface="Times New Roman"/>
              </a:rPr>
              <a:t>Alice,</a:t>
            </a:r>
            <a:endParaRPr lang="zh-CN" altLang="zh-CN" sz="1050">
              <a:solidFill>
                <a:srgbClr val="ED028C"/>
              </a:solidFill>
              <a:cs typeface="Times New Roman"/>
            </a:endParaRPr>
          </a:p>
          <a:p>
            <a:pPr indent="713740" hangingPunct="0">
              <a:spcAft>
                <a:spcPts val="0"/>
              </a:spcAft>
            </a:pPr>
            <a:r>
              <a:rPr lang="en-US" altLang="zh-CN" b="1">
                <a:solidFill>
                  <a:srgbClr val="ED028C"/>
                </a:solidFill>
                <a:cs typeface="Times New Roman"/>
              </a:rPr>
              <a:t>How are you</a:t>
            </a:r>
            <a:r>
              <a:rPr lang="zh-CN" altLang="zh-CN" b="1">
                <a:solidFill>
                  <a:srgbClr val="ED028C"/>
                </a:solidFill>
                <a:cs typeface="Times New Roman"/>
              </a:rPr>
              <a:t>？</a:t>
            </a:r>
            <a:r>
              <a:rPr lang="en-US" altLang="zh-CN" b="1">
                <a:solidFill>
                  <a:srgbClr val="ED028C"/>
                </a:solidFill>
                <a:cs typeface="Times New Roman"/>
              </a:rPr>
              <a:t> I’m Tom. I’m in Toronto now. It is rainy and windy today. I can read books at home. My brother John is watching TV. How about the weather in Beijing</a:t>
            </a:r>
            <a:r>
              <a:rPr lang="zh-CN" altLang="zh-CN" b="1">
                <a:solidFill>
                  <a:srgbClr val="ED028C"/>
                </a:solidFill>
                <a:cs typeface="Times New Roman"/>
              </a:rPr>
              <a:t>？</a:t>
            </a:r>
            <a:endParaRPr lang="zh-CN" altLang="zh-CN" sz="1050">
              <a:solidFill>
                <a:srgbClr val="ED028C"/>
              </a:solidFill>
              <a:cs typeface="Times New Roman"/>
            </a:endParaRPr>
          </a:p>
          <a:p>
            <a:pPr algn="r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cs typeface="Times New Roman"/>
              </a:rPr>
              <a:t>Love,</a:t>
            </a:r>
          </a:p>
          <a:p>
            <a:pPr algn="r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cs typeface="Times New Roman"/>
              </a:rPr>
              <a:t>Tom</a:t>
            </a:r>
            <a:endParaRPr lang="zh-CN" altLang="zh-CN" sz="1050">
              <a:solidFill>
                <a:srgbClr val="ED028C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0452858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87448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1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Where 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is Alice now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？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In Beijing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	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　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In Toronto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	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In London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0630" y="183088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1852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428</TotalTime>
  <Words>716</Words>
  <Application>Microsoft Office PowerPoint</Application>
  <PresentationFormat>自定义</PresentationFormat>
  <Paragraphs>258</Paragraphs>
  <Slides>28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35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368</cp:revision>
  <dcterms:created xsi:type="dcterms:W3CDTF">2020-11-06T05:24:00Z</dcterms:created>
  <dcterms:modified xsi:type="dcterms:W3CDTF">2025-06-24T09:14:49Z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